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6"/>
  </p:notesMasterIdLst>
  <p:sldIdLst>
    <p:sldId id="289" r:id="rId2"/>
    <p:sldId id="290" r:id="rId3"/>
    <p:sldId id="309" r:id="rId4"/>
    <p:sldId id="303" r:id="rId5"/>
    <p:sldId id="295" r:id="rId6"/>
    <p:sldId id="314" r:id="rId7"/>
    <p:sldId id="292" r:id="rId8"/>
    <p:sldId id="294" r:id="rId9"/>
    <p:sldId id="300" r:id="rId10"/>
    <p:sldId id="307" r:id="rId11"/>
    <p:sldId id="296" r:id="rId12"/>
    <p:sldId id="310" r:id="rId13"/>
    <p:sldId id="297" r:id="rId14"/>
    <p:sldId id="287" r:id="rId15"/>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2108"/>
  </p:normalViewPr>
  <p:slideViewPr>
    <p:cSldViewPr snapToGrid="0" snapToObjects="1">
      <p:cViewPr varScale="1">
        <p:scale>
          <a:sx n="136" d="100"/>
          <a:sy n="136" d="100"/>
        </p:scale>
        <p:origin x="150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fsf.org/blogs/licensing/creative-commons-by-sa-4-0-declared-one-way-compatible-with-gnu-gpl-version-3#:~:text=Creative%20Commons%20BY%2DSA%204.0,Working%20together%20for%20free%20softwar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a new section that will begin to look at OSS development.</a:t>
            </a:r>
          </a:p>
          <a:p>
            <a:r>
              <a:rPr lang="en-US" dirty="0"/>
              <a:t>  - Some concepts</a:t>
            </a:r>
          </a:p>
          <a:p>
            <a:r>
              <a:rPr lang="en-US" dirty="0"/>
              <a:t>  - Some tools and techniques</a:t>
            </a:r>
          </a:p>
          <a:p>
            <a:r>
              <a:rPr lang="en-US" dirty="0"/>
              <a:t>    - largely the same as those adopted in close source / proprietary software</a:t>
            </a:r>
          </a:p>
          <a:p>
            <a:r>
              <a:rPr lang="en-US" dirty="0"/>
              <a:t>    - version control / git / GitHub</a:t>
            </a:r>
          </a:p>
          <a:p>
            <a:r>
              <a:rPr lang="en-US" dirty="0"/>
              <a:t>    - Containers and docker</a:t>
            </a:r>
          </a:p>
          <a:p>
            <a:endParaRPr lang="en-US" dirty="0"/>
          </a:p>
          <a:p>
            <a:r>
              <a:rPr lang="en-US" dirty="0"/>
              <a:t>What was FOSS? </a:t>
            </a:r>
          </a:p>
          <a:p>
            <a:r>
              <a:rPr lang="en-US" dirty="0"/>
              <a:t>  - Free and Open Source Software</a:t>
            </a:r>
          </a:p>
          <a:p>
            <a:r>
              <a:rPr lang="en-US" dirty="0"/>
              <a:t>What did that mean?</a:t>
            </a:r>
          </a:p>
          <a:p>
            <a:r>
              <a:rPr lang="en-US" dirty="0"/>
              <a:t>  - Four Freedoms (https://</a:t>
            </a:r>
            <a:r>
              <a:rPr lang="en-US" dirty="0" err="1"/>
              <a:t>www.gnu.org</a:t>
            </a:r>
            <a:r>
              <a:rPr lang="en-US" dirty="0"/>
              <a:t>/philosophy/</a:t>
            </a:r>
            <a:r>
              <a:rPr lang="en-US" dirty="0" err="1"/>
              <a:t>free-sw.en.html#four-freedoms</a:t>
            </a:r>
            <a:r>
              <a:rPr lang="en-US" dirty="0"/>
              <a:t>)</a:t>
            </a:r>
          </a:p>
          <a:p>
            <a:r>
              <a:rPr lang="en-US" dirty="0"/>
              <a:t>  - Collect a list of these on the board.</a:t>
            </a:r>
          </a:p>
          <a:p>
            <a:r>
              <a:rPr lang="en-US" dirty="0"/>
              <a:t>    - Run and use the program how you wish</a:t>
            </a:r>
          </a:p>
          <a:p>
            <a:r>
              <a:rPr lang="en-US" dirty="0"/>
              <a:t>    - Study and change the program</a:t>
            </a:r>
          </a:p>
          <a:p>
            <a:r>
              <a:rPr lang="en-US" dirty="0"/>
              <a:t>      - Note – this requires the source be open.</a:t>
            </a:r>
          </a:p>
          <a:p>
            <a:r>
              <a:rPr lang="en-US" dirty="0"/>
              <a:t>    - Redistribute copies</a:t>
            </a:r>
          </a:p>
          <a:p>
            <a:r>
              <a:rPr lang="en-US" dirty="0"/>
              <a:t>    - Redistribute copies with your modifications</a:t>
            </a:r>
          </a:p>
          <a:p>
            <a:endParaRPr lang="en-US" dirty="0"/>
          </a:p>
        </p:txBody>
      </p:sp>
    </p:spTree>
    <p:extLst>
      <p:ext uri="{BB962C8B-B14F-4D97-AF65-F5344CB8AC3E}">
        <p14:creationId xmlns:p14="http://schemas.microsoft.com/office/powerpoint/2010/main" val="536591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another example of a license.</a:t>
            </a:r>
          </a:p>
          <a:p>
            <a:r>
              <a:rPr lang="en-US" dirty="0"/>
              <a:t>  - Note: This is just a small part of this particular license.</a:t>
            </a:r>
          </a:p>
          <a:p>
            <a:endParaRPr lang="en-US" dirty="0"/>
          </a:p>
          <a:p>
            <a:r>
              <a:rPr lang="en-US" dirty="0"/>
              <a:t>ASK: What permissions does this section of the license grant?</a:t>
            </a:r>
          </a:p>
          <a:p>
            <a:r>
              <a:rPr lang="en-US" dirty="0"/>
              <a:t>  - what does it mean?</a:t>
            </a:r>
          </a:p>
          <a:p>
            <a:r>
              <a:rPr lang="en-US" dirty="0"/>
              <a:t>    - you may convey a work based on the program…</a:t>
            </a:r>
          </a:p>
          <a:p>
            <a:r>
              <a:rPr lang="en-US" dirty="0"/>
              <a:t>    - you can redistribute the program with modifications…</a:t>
            </a:r>
          </a:p>
          <a:p>
            <a:r>
              <a:rPr lang="en-US" dirty="0"/>
              <a:t>  - Earlier sections in the license grant the other permissions.</a:t>
            </a:r>
          </a:p>
          <a:p>
            <a:endParaRPr lang="en-US" dirty="0"/>
          </a:p>
          <a:p>
            <a:r>
              <a:rPr lang="en-US" dirty="0"/>
              <a:t>ASK: What is required to receive that permission?</a:t>
            </a:r>
          </a:p>
          <a:p>
            <a:r>
              <a:rPr lang="en-US" dirty="0"/>
              <a:t>  - Must indicate that you’ve changed the program and when.</a:t>
            </a:r>
          </a:p>
          <a:p>
            <a:r>
              <a:rPr lang="en-US" dirty="0"/>
              <a:t>  - Must clearly indicate that it is released under this licensee.</a:t>
            </a:r>
          </a:p>
          <a:p>
            <a:r>
              <a:rPr lang="en-US" dirty="0"/>
              <a:t>  - THE BIG ONE!!!</a:t>
            </a:r>
          </a:p>
          <a:p>
            <a:r>
              <a:rPr lang="en-US" dirty="0"/>
              <a:t>    - “the entire work, as a whole,” must be licensed in the same way to anyone.</a:t>
            </a:r>
          </a:p>
          <a:p>
            <a:endParaRPr lang="en-US" dirty="0"/>
          </a:p>
          <a:p>
            <a:r>
              <a:rPr lang="en-US" dirty="0"/>
              <a:t>ASK: Is this license permissive or copyleft?</a:t>
            </a:r>
          </a:p>
          <a:p>
            <a:r>
              <a:rPr lang="en-US" dirty="0"/>
              <a:t>  - Why do you think that?</a:t>
            </a:r>
          </a:p>
          <a:p>
            <a:endParaRPr lang="en-US" dirty="0"/>
          </a:p>
          <a:p>
            <a:endParaRPr lang="en-US" dirty="0"/>
          </a:p>
        </p:txBody>
      </p:sp>
    </p:spTree>
    <p:extLst>
      <p:ext uri="{BB962C8B-B14F-4D97-AF65-F5344CB8AC3E}">
        <p14:creationId xmlns:p14="http://schemas.microsoft.com/office/powerpoint/2010/main" val="569538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Stack Overflow:</a:t>
            </a:r>
          </a:p>
          <a:p>
            <a:r>
              <a:rPr lang="en-US" dirty="0"/>
              <a:t>  - A site where a community of users post and answer technical questions for each other.</a:t>
            </a:r>
          </a:p>
          <a:p>
            <a:r>
              <a:rPr lang="en-US" dirty="0"/>
              <a:t>  - If you search for an error message or a question about how to do something programming related, you will likely get stack overflow hits.</a:t>
            </a:r>
          </a:p>
          <a:p>
            <a:r>
              <a:rPr lang="en-US" dirty="0"/>
              <a:t>    - Extremely useful when used correctly.</a:t>
            </a:r>
          </a:p>
          <a:p>
            <a:r>
              <a:rPr lang="en-US" dirty="0"/>
              <a:t>  - Has anyone ever used this site?</a:t>
            </a:r>
          </a:p>
          <a:p>
            <a:endParaRPr lang="en-US" dirty="0"/>
          </a:p>
          <a:p>
            <a:r>
              <a:rPr lang="en-US" dirty="0"/>
              <a:t>So what about the copyright of the content on Stack Overflow: </a:t>
            </a:r>
          </a:p>
          <a:p>
            <a:r>
              <a:rPr lang="en-US" dirty="0"/>
              <a:t>  - We know that soon as someone writes a question, or an answer then they own the copyright to that.</a:t>
            </a:r>
          </a:p>
          <a:p>
            <a:endParaRPr lang="en-US" dirty="0"/>
          </a:p>
          <a:p>
            <a:r>
              <a:rPr lang="en-US" dirty="0"/>
              <a:t>But… </a:t>
            </a:r>
          </a:p>
          <a:p>
            <a:r>
              <a:rPr lang="en-US" dirty="0"/>
              <a:t>  - If you look at the bottom of a Stack Overflow page you will see that:</a:t>
            </a:r>
          </a:p>
          <a:p>
            <a:r>
              <a:rPr lang="en-US" dirty="0"/>
              <a:t>    - ”user contributions [are] licensed under cc by-</a:t>
            </a:r>
            <a:r>
              <a:rPr lang="en-US" dirty="0" err="1"/>
              <a:t>sa</a:t>
            </a:r>
            <a:r>
              <a:rPr lang="en-US" dirty="0"/>
              <a:t>”</a:t>
            </a:r>
          </a:p>
          <a:p>
            <a:r>
              <a:rPr lang="en-US" dirty="0"/>
              <a:t>    - Updated on-line to 2022 and a new rev… .but still cc by-</a:t>
            </a:r>
            <a:r>
              <a:rPr lang="en-US" dirty="0" err="1"/>
              <a:t>sa</a:t>
            </a:r>
            <a:endParaRPr lang="en-US" dirty="0"/>
          </a:p>
          <a:p>
            <a:endParaRPr lang="en-US" dirty="0"/>
          </a:p>
          <a:p>
            <a:r>
              <a:rPr lang="en-US" dirty="0"/>
              <a:t>Let’s see what that means…</a:t>
            </a:r>
          </a:p>
          <a:p>
            <a:endParaRPr lang="en-US" dirty="0"/>
          </a:p>
        </p:txBody>
      </p:sp>
    </p:spTree>
    <p:extLst>
      <p:ext uri="{BB962C8B-B14F-4D97-AF65-F5344CB8AC3E}">
        <p14:creationId xmlns:p14="http://schemas.microsoft.com/office/powerpoint/2010/main" val="1497912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CC indicates a Creative Commons License</a:t>
            </a:r>
          </a:p>
          <a:p>
            <a:r>
              <a:rPr lang="en-US" dirty="0"/>
              <a:t>  - A CC license like others grants permissions for the use of copyrighted material</a:t>
            </a:r>
          </a:p>
          <a:p>
            <a:r>
              <a:rPr lang="en-US" dirty="0"/>
              <a:t>  - With requirements.</a:t>
            </a:r>
          </a:p>
          <a:p>
            <a:r>
              <a:rPr lang="en-US" dirty="0"/>
              <a:t>    - </a:t>
            </a:r>
            <a:r>
              <a:rPr lang="en-US" b="1" dirty="0"/>
              <a:t>by</a:t>
            </a:r>
            <a:r>
              <a:rPr lang="en-US" dirty="0"/>
              <a:t> – is attribution - means you must give credit if you use it.</a:t>
            </a:r>
          </a:p>
          <a:p>
            <a:r>
              <a:rPr lang="en-US" dirty="0"/>
              <a:t>    - </a:t>
            </a:r>
            <a:r>
              <a:rPr lang="en-US" b="1" dirty="0" err="1"/>
              <a:t>sa</a:t>
            </a:r>
            <a:r>
              <a:rPr lang="en-US" dirty="0"/>
              <a:t> - means you must share alike</a:t>
            </a:r>
          </a:p>
          <a:p>
            <a:endParaRPr lang="en-US" dirty="0"/>
          </a:p>
          <a:p>
            <a:r>
              <a:rPr lang="en-US" dirty="0"/>
              <a:t>So as soon as someone posts a question or an answer to Stack Overflow </a:t>
            </a:r>
          </a:p>
          <a:p>
            <a:r>
              <a:rPr lang="en-US" dirty="0"/>
              <a:t>  - That content is licensed to the world under CC by-</a:t>
            </a:r>
            <a:r>
              <a:rPr lang="en-US" dirty="0" err="1"/>
              <a:t>sa</a:t>
            </a:r>
            <a:r>
              <a:rPr lang="en-US" dirty="0"/>
              <a:t>.</a:t>
            </a:r>
          </a:p>
          <a:p>
            <a:endParaRPr lang="en-US" dirty="0"/>
          </a:p>
          <a:p>
            <a:r>
              <a:rPr lang="en-US" dirty="0"/>
              <a:t>ASK: Is this a permissive or copy-left license?</a:t>
            </a:r>
          </a:p>
          <a:p>
            <a:r>
              <a:rPr lang="en-US" dirty="0"/>
              <a:t>  - Copyleft</a:t>
            </a:r>
          </a:p>
          <a:p>
            <a:r>
              <a:rPr lang="en-US" dirty="0"/>
              <a:t>  - NOTE: With CC you can generate the license you want.</a:t>
            </a:r>
          </a:p>
          <a:p>
            <a:r>
              <a:rPr lang="en-US" dirty="0"/>
              <a:t>    - More in a second…</a:t>
            </a:r>
          </a:p>
          <a:p>
            <a:endParaRPr lang="en-US" dirty="0"/>
          </a:p>
          <a:p>
            <a:r>
              <a:rPr lang="en-US" dirty="0"/>
              <a:t>ASK: What implications or questions does a copyleft license raise here?</a:t>
            </a:r>
          </a:p>
          <a:p>
            <a:r>
              <a:rPr lang="en-US" dirty="0"/>
              <a:t>    - Can you copy what you find and use it in your own code?</a:t>
            </a:r>
          </a:p>
          <a:p>
            <a:r>
              <a:rPr lang="en-US" dirty="0"/>
              <a:t>    - What are the requirements for you to receive that permission?</a:t>
            </a:r>
          </a:p>
          <a:p>
            <a:endParaRPr lang="en-US" dirty="0"/>
          </a:p>
          <a:p>
            <a:r>
              <a:rPr lang="en-US" dirty="0"/>
              <a:t>ASK: What are the implications of that?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See what they come up with</a:t>
            </a:r>
          </a:p>
          <a:p>
            <a:r>
              <a:rPr lang="en-US" dirty="0"/>
              <a:t>      - what must you do if you copy it into a homework or lab solution?</a:t>
            </a:r>
          </a:p>
          <a:p>
            <a:r>
              <a:rPr lang="en-US" dirty="0"/>
              <a:t>      - what happens if you are working for a company and copy it into a commercial program? </a:t>
            </a:r>
          </a:p>
          <a:p>
            <a:endParaRPr lang="en-US" dirty="0"/>
          </a:p>
          <a:p>
            <a:r>
              <a:rPr lang="en-US" dirty="0"/>
              <a:t>- You will explore this a little more in activities.</a:t>
            </a:r>
          </a:p>
          <a:p>
            <a:endParaRPr lang="en-US" dirty="0"/>
          </a:p>
          <a:p>
            <a:r>
              <a:rPr lang="en-US" dirty="0"/>
              <a:t>Interesting Side Note:</a:t>
            </a:r>
          </a:p>
          <a:p>
            <a:r>
              <a:rPr lang="en-US" dirty="0"/>
              <a:t>  - Because of the existence of copyleft licenses… </a:t>
            </a:r>
          </a:p>
          <a:p>
            <a:r>
              <a:rPr lang="en-US" dirty="0"/>
              <a:t>  - Commercial software companies go to great length to ensure that no copyleft code appears in their products.</a:t>
            </a:r>
          </a:p>
          <a:p>
            <a:r>
              <a:rPr lang="en-US" dirty="0"/>
              <a:t>    - Clean room design – reverse engineer specs, legal review, separate team implements from specs</a:t>
            </a:r>
          </a:p>
          <a:p>
            <a:r>
              <a:rPr lang="en-US" dirty="0"/>
              <a:t>      - Good for copyright but doesn’t work for patents (ASK: Why not?)</a:t>
            </a:r>
          </a:p>
          <a:p>
            <a:r>
              <a:rPr lang="en-US" dirty="0"/>
              <a:t>    - Legal reviews of software</a:t>
            </a:r>
          </a:p>
          <a:p>
            <a:endParaRPr lang="en-US" dirty="0"/>
          </a:p>
          <a:p>
            <a:r>
              <a:rPr lang="en-US" dirty="0"/>
              <a:t>Another interesting side note (probably beyond the scope):</a:t>
            </a:r>
          </a:p>
          <a:p>
            <a:pPr marL="0" marR="0">
              <a:spcBef>
                <a:spcPts val="0"/>
              </a:spcBef>
              <a:spcAft>
                <a:spcPts val="0"/>
              </a:spcAft>
            </a:pPr>
            <a:r>
              <a:rPr lang="en-US" sz="1800" dirty="0">
                <a:effectLst/>
                <a:latin typeface="Calibri" panose="020F0502020204030204" pitchFamily="34" charset="0"/>
                <a:ea typeface="DengXian" panose="02010600030101010101" pitchFamily="2" charset="-122"/>
                <a:cs typeface="Arial" panose="020B0604020202020204" pitchFamily="34" charset="0"/>
              </a:rPr>
              <a:t>    - CC BY SA 4.0 allows one way move from CC -&gt; GPL3 but not the reverse.</a:t>
            </a:r>
          </a:p>
          <a:p>
            <a:pPr marL="0" marR="0">
              <a:spcBef>
                <a:spcPts val="0"/>
              </a:spcBef>
              <a:spcAft>
                <a:spcPts val="0"/>
              </a:spcAft>
            </a:pPr>
            <a:r>
              <a:rPr lang="en-US" sz="1800" dirty="0">
                <a:effectLst/>
                <a:latin typeface="Calibri" panose="020F0502020204030204" pitchFamily="34" charset="0"/>
                <a:ea typeface="DengXian" panose="02010600030101010101" pitchFamily="2" charset="-122"/>
                <a:cs typeface="Arial" panose="020B0604020202020204" pitchFamily="34" charset="0"/>
              </a:rPr>
              <a:t>    - That is you put </a:t>
            </a:r>
            <a:r>
              <a:rPr lang="en-US" sz="1800" dirty="0" err="1">
                <a:effectLst/>
                <a:latin typeface="Calibri" panose="020F0502020204030204" pitchFamily="34" charset="0"/>
                <a:ea typeface="DengXian" panose="02010600030101010101" pitchFamily="2" charset="-122"/>
                <a:cs typeface="Arial" panose="020B0604020202020204" pitchFamily="34" charset="0"/>
              </a:rPr>
              <a:t>StackOverflow</a:t>
            </a:r>
            <a:r>
              <a:rPr lang="en-US" sz="1800" dirty="0">
                <a:effectLst/>
                <a:latin typeface="Calibri" panose="020F0502020204030204" pitchFamily="34" charset="0"/>
                <a:ea typeface="DengXian" panose="02010600030101010101" pitchFamily="2" charset="-122"/>
                <a:cs typeface="Arial" panose="020B0604020202020204" pitchFamily="34" charset="0"/>
              </a:rPr>
              <a:t> code into a GPL3 project, but you cannot go the other way.</a:t>
            </a:r>
          </a:p>
          <a:p>
            <a:pPr marL="914400" marR="0" lvl="2">
              <a:spcBef>
                <a:spcPts val="0"/>
              </a:spcBef>
              <a:spcAft>
                <a:spcPts val="0"/>
              </a:spcAft>
            </a:pPr>
            <a:r>
              <a:rPr lang="en-US" sz="1800" u="sng">
                <a:solidFill>
                  <a:srgbClr val="0000FF"/>
                </a:solidFill>
                <a:effectLst/>
                <a:latin typeface="Calibri" panose="020F0502020204030204" pitchFamily="34" charset="0"/>
                <a:ea typeface="DengXian" panose="02010600030101010101" pitchFamily="2" charset="-122"/>
                <a:cs typeface="Arial" panose="020B0604020202020204" pitchFamily="34" charset="0"/>
                <a:hlinkClick r:id="rId3"/>
              </a:rPr>
              <a:t>https</a:t>
            </a:r>
            <a:r>
              <a:rPr lang="en-US" sz="1800" u="sng" dirty="0">
                <a:solidFill>
                  <a:srgbClr val="0000FF"/>
                </a:solidFill>
                <a:effectLst/>
                <a:latin typeface="Calibri" panose="020F0502020204030204" pitchFamily="34" charset="0"/>
                <a:ea typeface="DengXian" panose="02010600030101010101" pitchFamily="2" charset="-122"/>
                <a:cs typeface="Arial" panose="020B0604020202020204" pitchFamily="34" charset="0"/>
                <a:hlinkClick r:id="rId3"/>
              </a:rPr>
              <a:t>://www.fsf.org/blogs/licensing/creative-commons-by-sa-4-0-declared-one-way-compatible-with-gnu-gpl-version-3#:~:text=Creative%20Commons%20BY%2DSA%204.0,Working%20together%20for%20free%20software</a:t>
            </a:r>
            <a:endParaRPr lang="en-US" dirty="0"/>
          </a:p>
        </p:txBody>
      </p:sp>
    </p:spTree>
    <p:extLst>
      <p:ext uri="{BB962C8B-B14F-4D97-AF65-F5344CB8AC3E}">
        <p14:creationId xmlns:p14="http://schemas.microsoft.com/office/powerpoint/2010/main" val="3480762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be a good time to point out this!</a:t>
            </a:r>
          </a:p>
          <a:p>
            <a:r>
              <a:rPr lang="en-US" dirty="0"/>
              <a:t>And the CC on the first slide too.</a:t>
            </a:r>
          </a:p>
          <a:p>
            <a:endParaRPr lang="en-US" dirty="0"/>
          </a:p>
          <a:p>
            <a:r>
              <a:rPr lang="en-US" dirty="0"/>
              <a:t>CC BY-NC</a:t>
            </a:r>
          </a:p>
          <a:p>
            <a:r>
              <a:rPr lang="en-US" dirty="0"/>
              <a:t> - Attribution, Non-Commercial</a:t>
            </a:r>
          </a:p>
          <a:p>
            <a:r>
              <a:rPr lang="en-US" dirty="0"/>
              <a:t> - But not copyleft.</a:t>
            </a:r>
          </a:p>
          <a:p>
            <a:endParaRPr lang="en-US" dirty="0"/>
          </a:p>
          <a:p>
            <a:r>
              <a:rPr lang="en-US" dirty="0"/>
              <a:t>Note CC BY-SA-NC on activities though.</a:t>
            </a:r>
          </a:p>
        </p:txBody>
      </p:sp>
    </p:spTree>
    <p:extLst>
      <p:ext uri="{BB962C8B-B14F-4D97-AF65-F5344CB8AC3E}">
        <p14:creationId xmlns:p14="http://schemas.microsoft.com/office/powerpoint/2010/main" val="3698681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create IP then you have the legal right to control how it is used.</a:t>
            </a:r>
          </a:p>
          <a:p>
            <a:r>
              <a:rPr lang="en-US" dirty="0"/>
              <a:t>Or if you create IP for an employer they will typically, due to your employment contract, have that right.</a:t>
            </a:r>
          </a:p>
          <a:p>
            <a:r>
              <a:rPr lang="en-US" dirty="0"/>
              <a:t>  - This is known as a work for hire.</a:t>
            </a:r>
          </a:p>
          <a:p>
            <a:endParaRPr lang="en-US" dirty="0"/>
          </a:p>
          <a:p>
            <a:r>
              <a:rPr lang="en-US" dirty="0"/>
              <a:t>There are four main categories of legal protection that can be used to control how IP is used.</a:t>
            </a:r>
          </a:p>
          <a:p>
            <a:r>
              <a:rPr lang="en-US" dirty="0"/>
              <a:t>  - Which one applies depends upon what you are protecting.</a:t>
            </a:r>
          </a:p>
          <a:p>
            <a:r>
              <a:rPr lang="en-US" dirty="0"/>
              <a:t>  - We’ll deal with that in a moment.</a:t>
            </a:r>
          </a:p>
          <a:p>
            <a:r>
              <a:rPr lang="en-US" dirty="0"/>
              <a:t>  - These are legal protections and thus are governed by national and international laws</a:t>
            </a:r>
          </a:p>
          <a:p>
            <a:r>
              <a:rPr lang="en-US" dirty="0"/>
              <a:t>    - Extremely complex </a:t>
            </a:r>
          </a:p>
          <a:p>
            <a:r>
              <a:rPr lang="en-US" dirty="0"/>
              <a:t>    - Will differ by country</a:t>
            </a:r>
          </a:p>
          <a:p>
            <a:r>
              <a:rPr lang="en-US" dirty="0"/>
              <a:t>    - We’ll be trying to understand the basic ideas, see how they apply and look at some limited details.</a:t>
            </a:r>
          </a:p>
          <a:p>
            <a:r>
              <a:rPr lang="en-US" dirty="0"/>
              <a:t>    - Legal teams deal with the details when it really matters.</a:t>
            </a:r>
          </a:p>
          <a:p>
            <a:endParaRPr lang="en-US" dirty="0"/>
          </a:p>
          <a:p>
            <a:r>
              <a:rPr lang="en-US" dirty="0"/>
              <a:t>We’ll be looking primarily at the first 3 now.  </a:t>
            </a:r>
          </a:p>
          <a:p>
            <a:r>
              <a:rPr lang="en-US" dirty="0"/>
              <a:t>You’ll see a little bit about the 4</a:t>
            </a:r>
            <a:r>
              <a:rPr lang="en-US" baseline="30000" dirty="0"/>
              <a:t>th</a:t>
            </a:r>
            <a:r>
              <a:rPr lang="en-US" dirty="0"/>
              <a:t> in the Activities.</a:t>
            </a:r>
          </a:p>
          <a:p>
            <a:endParaRPr lang="en-US" dirty="0"/>
          </a:p>
          <a:p>
            <a:endParaRPr lang="en-US" dirty="0"/>
          </a:p>
        </p:txBody>
      </p:sp>
    </p:spTree>
    <p:extLst>
      <p:ext uri="{BB962C8B-B14F-4D97-AF65-F5344CB8AC3E}">
        <p14:creationId xmlns:p14="http://schemas.microsoft.com/office/powerpoint/2010/main" val="154217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You are likely familiar with these terms.</a:t>
            </a:r>
          </a:p>
          <a:p>
            <a:r>
              <a:rPr lang="en-US" dirty="0"/>
              <a:t>  - But generally there is a lot of confusion around </a:t>
            </a:r>
          </a:p>
          <a:p>
            <a:r>
              <a:rPr lang="en-US" dirty="0"/>
              <a:t>    - what they are</a:t>
            </a:r>
          </a:p>
          <a:p>
            <a:r>
              <a:rPr lang="en-US" dirty="0"/>
              <a:t>    - how they are used</a:t>
            </a:r>
          </a:p>
          <a:p>
            <a:endParaRPr lang="en-US" dirty="0"/>
          </a:p>
          <a:p>
            <a:r>
              <a:rPr lang="en-US" dirty="0"/>
              <a:t>Using the table which gives more precise – but still non-legal – descriptions</a:t>
            </a:r>
          </a:p>
          <a:p>
            <a:endParaRPr lang="en-US" dirty="0"/>
          </a:p>
          <a:p>
            <a:r>
              <a:rPr lang="en-US" dirty="0"/>
              <a:t>In small groups:</a:t>
            </a:r>
          </a:p>
          <a:p>
            <a:r>
              <a:rPr lang="en-US" dirty="0"/>
              <a:t>  - Everyone in group of 3 or 4 neighbors.</a:t>
            </a:r>
          </a:p>
          <a:p>
            <a:r>
              <a:rPr lang="en-US" dirty="0"/>
              <a:t>  - Maybe 5 minutes</a:t>
            </a:r>
          </a:p>
          <a:p>
            <a:endParaRPr lang="en-US" dirty="0"/>
          </a:p>
          <a:p>
            <a:r>
              <a:rPr lang="en-US" dirty="0"/>
              <a:t>Report out.</a:t>
            </a:r>
          </a:p>
          <a:p>
            <a:r>
              <a:rPr lang="en-US" dirty="0"/>
              <a:t>  - Report out and collect lists on the board under headings for each type of protection.</a:t>
            </a:r>
          </a:p>
          <a:p>
            <a:r>
              <a:rPr lang="en-US" dirty="0"/>
              <a:t>  - discuss any disagreements among the groups.</a:t>
            </a:r>
          </a:p>
          <a:p>
            <a:endParaRPr lang="en-US" dirty="0"/>
          </a:p>
          <a:p>
            <a:r>
              <a:rPr lang="en-US" dirty="0"/>
              <a:t>For required:</a:t>
            </a:r>
          </a:p>
          <a:p>
            <a:r>
              <a:rPr lang="en-US" dirty="0"/>
              <a:t>  - Trademark – must be registered with a governing body (e.g. US PTO)</a:t>
            </a:r>
          </a:p>
          <a:p>
            <a:r>
              <a:rPr lang="en-US" dirty="0"/>
              <a:t>  - Patent – must be filed and approved by a governing body (e.g. US PTO)</a:t>
            </a:r>
          </a:p>
          <a:p>
            <a:r>
              <a:rPr lang="en-US" dirty="0"/>
              <a:t>  - Copyright – AUTOMATIC... The moment it exists in a “tangible medium”</a:t>
            </a:r>
          </a:p>
          <a:p>
            <a:r>
              <a:rPr lang="en-US" dirty="0"/>
              <a:t>    - That is, the moment you write it down, draw it, paint it, record it, it is copyrighted.</a:t>
            </a:r>
          </a:p>
          <a:p>
            <a:r>
              <a:rPr lang="en-US" dirty="0"/>
              <a:t>    - THIS IS AN IMPORTANT POINT!</a:t>
            </a:r>
          </a:p>
          <a:p>
            <a:r>
              <a:rPr lang="en-US" dirty="0"/>
              <a:t>    - Can also file an official copyright governing body</a:t>
            </a:r>
          </a:p>
          <a:p>
            <a:r>
              <a:rPr lang="en-US" dirty="0"/>
              <a:t>      - Can help make it easier to stop others who infringe on your copyright by using it without your permission.</a:t>
            </a:r>
          </a:p>
          <a:p>
            <a:r>
              <a:rPr lang="en-US" dirty="0"/>
              <a:t>      - But officially does not give you any more rights.</a:t>
            </a:r>
          </a:p>
          <a:p>
            <a:endParaRPr lang="en-US" dirty="0"/>
          </a:p>
          <a:p>
            <a:endParaRPr lang="en-US" dirty="0"/>
          </a:p>
          <a:p>
            <a:endParaRPr lang="en-US" dirty="0"/>
          </a:p>
        </p:txBody>
      </p:sp>
    </p:spTree>
    <p:extLst>
      <p:ext uri="{BB962C8B-B14F-4D97-AF65-F5344CB8AC3E}">
        <p14:creationId xmlns:p14="http://schemas.microsoft.com/office/powerpoint/2010/main" val="2758940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table which gives more precise – but still non-legal – descriptions</a:t>
            </a:r>
          </a:p>
          <a:p>
            <a:endParaRPr lang="en-US" dirty="0"/>
          </a:p>
          <a:p>
            <a:r>
              <a:rPr lang="en-US" dirty="0"/>
              <a:t>In your small groups </a:t>
            </a:r>
          </a:p>
          <a:p>
            <a:r>
              <a:rPr lang="en-US" dirty="0"/>
              <a:t> - Discuss the items listed</a:t>
            </a:r>
          </a:p>
          <a:p>
            <a:r>
              <a:rPr lang="en-US" dirty="0"/>
              <a:t> - come to a consensus on the type of IP protection that would likely apply to each.</a:t>
            </a:r>
          </a:p>
          <a:p>
            <a:r>
              <a:rPr lang="en-US" dirty="0"/>
              <a:t>   - Likely take 10 minutes</a:t>
            </a:r>
          </a:p>
          <a:p>
            <a:endParaRPr lang="en-US" dirty="0"/>
          </a:p>
          <a:p>
            <a:r>
              <a:rPr lang="en-US" dirty="0"/>
              <a:t>Report out.</a:t>
            </a:r>
          </a:p>
          <a:p>
            <a:r>
              <a:rPr lang="en-US" dirty="0"/>
              <a:t>  - discuss any disagreements among the groups.</a:t>
            </a:r>
          </a:p>
          <a:p>
            <a:r>
              <a:rPr lang="en-US" dirty="0"/>
              <a:t>  - the last set of 3 is a little tricky…</a:t>
            </a:r>
          </a:p>
          <a:p>
            <a:r>
              <a:rPr lang="en-US" dirty="0"/>
              <a:t>    - It’s patent, trademark and copyright</a:t>
            </a:r>
          </a:p>
          <a:p>
            <a:r>
              <a:rPr lang="en-US" dirty="0"/>
              <a:t>      - It is an expression of a process.</a:t>
            </a:r>
          </a:p>
          <a:p>
            <a:r>
              <a:rPr lang="en-US" dirty="0"/>
              <a:t>      - branding that distinguishes it.</a:t>
            </a:r>
          </a:p>
          <a:p>
            <a:r>
              <a:rPr lang="en-US" dirty="0"/>
              <a:t>      - Exists in a tangible medium.</a:t>
            </a:r>
          </a:p>
          <a:p>
            <a:endParaRPr lang="en-US" dirty="0"/>
          </a:p>
          <a:p>
            <a:r>
              <a:rPr lang="en-US" dirty="0"/>
              <a:t>Notes:</a:t>
            </a:r>
          </a:p>
          <a:p>
            <a:r>
              <a:rPr lang="en-US" dirty="0"/>
              <a:t> - </a:t>
            </a:r>
            <a:r>
              <a:rPr lang="en-US" sz="1400" b="0" i="0" dirty="0">
                <a:solidFill>
                  <a:srgbClr val="000000"/>
                </a:solidFill>
                <a:effectLst/>
                <a:latin typeface="Arial"/>
                <a:ea typeface="Arial"/>
                <a:cs typeface="Arial"/>
                <a:sym typeface="Arial" panose="020B0604020202020204" pitchFamily="34" charset="0"/>
              </a:rPr>
              <a:t>The iconic startup sound of Apple's Mac computers is now trademarked in the United States</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www.cnet.com</a:t>
            </a:r>
            <a:r>
              <a:rPr lang="en-US" sz="1400" b="0" i="0" dirty="0">
                <a:solidFill>
                  <a:srgbClr val="000000"/>
                </a:solidFill>
                <a:effectLst/>
                <a:latin typeface="Arial"/>
                <a:cs typeface="Arial"/>
                <a:sym typeface="Arial" panose="020B0604020202020204" pitchFamily="34" charset="0"/>
              </a:rPr>
              <a:t>/news/apple-wins-u-s-trademark-for-mac-boot-chime/</a:t>
            </a:r>
            <a:endParaRPr lang="en-US" dirty="0"/>
          </a:p>
          <a:p>
            <a:r>
              <a:rPr lang="en-US" sz="1400" b="0" i="0" dirty="0">
                <a:solidFill>
                  <a:srgbClr val="000000"/>
                </a:solidFill>
                <a:effectLst/>
                <a:latin typeface="Arial"/>
                <a:ea typeface="Arial"/>
                <a:cs typeface="Arial"/>
                <a:sym typeface="Arial" panose="020B0604020202020204" pitchFamily="34" charset="0"/>
              </a:rPr>
              <a:t>  - The word </a:t>
            </a:r>
            <a:r>
              <a:rPr lang="en-US" sz="1400" b="0" i="0" dirty="0" err="1">
                <a:solidFill>
                  <a:srgbClr val="000000"/>
                </a:solidFill>
                <a:effectLst/>
                <a:latin typeface="Arial"/>
                <a:ea typeface="Arial"/>
                <a:cs typeface="Arial"/>
                <a:sym typeface="Arial" panose="020B0604020202020204" pitchFamily="34" charset="0"/>
              </a:rPr>
              <a:t>pageRank</a:t>
            </a:r>
            <a:r>
              <a:rPr lang="en-US" sz="1400" b="0" i="0" dirty="0">
                <a:solidFill>
                  <a:srgbClr val="000000"/>
                </a:solidFill>
                <a:effectLst/>
                <a:latin typeface="Arial"/>
                <a:ea typeface="Arial"/>
                <a:cs typeface="Arial"/>
                <a:sym typeface="Arial" panose="020B0604020202020204" pitchFamily="34" charset="0"/>
              </a:rPr>
              <a:t> is a trademark of Google, and the PageRank process has been patented (U.S. Patent 6,285,999).</a:t>
            </a:r>
          </a:p>
          <a:p>
            <a:r>
              <a:rPr lang="en-US" sz="1400" b="0" i="0" dirty="0">
                <a:solidFill>
                  <a:srgbClr val="000000"/>
                </a:solidFill>
                <a:effectLst/>
                <a:latin typeface="Arial"/>
                <a:cs typeface="Arial"/>
                <a:sym typeface="Arial" panose="020B0604020202020204" pitchFamily="34" charset="0"/>
              </a:rPr>
              <a:t>    - Wikipedia</a:t>
            </a:r>
            <a:endParaRPr lang="en-US" dirty="0"/>
          </a:p>
          <a:p>
            <a:r>
              <a:rPr lang="en-US" sz="1400" b="0" i="0" dirty="0">
                <a:solidFill>
                  <a:srgbClr val="000000"/>
                </a:solidFill>
                <a:effectLst/>
                <a:latin typeface="Arial"/>
                <a:ea typeface="Arial"/>
                <a:cs typeface="Arial"/>
                <a:sym typeface="Arial" panose="020B0604020202020204" pitchFamily="34" charset="0"/>
              </a:rPr>
              <a:t>  - The original PageRank patent, developed and owned by Google, expired on January 9th, 2019. </a:t>
            </a:r>
          </a:p>
          <a:p>
            <a:r>
              <a:rPr lang="en-US" sz="1400" b="0" i="0" dirty="0">
                <a:solidFill>
                  <a:srgbClr val="000000"/>
                </a:solidFill>
                <a:effectLst/>
                <a:latin typeface="Arial"/>
                <a:ea typeface="Arial"/>
                <a:cs typeface="Arial"/>
                <a:sym typeface="Arial" panose="020B0604020202020204" pitchFamily="34" charset="0"/>
              </a:rPr>
              <a:t>  - Google holds an updated PageRank patent titled “Producing a ranking for pages using distances in a web-linked graph.”</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blogs.cornell.edu</a:t>
            </a:r>
            <a:r>
              <a:rPr lang="en-US" sz="1400" b="0" i="0" dirty="0">
                <a:solidFill>
                  <a:srgbClr val="000000"/>
                </a:solidFill>
                <a:effectLst/>
                <a:latin typeface="Arial"/>
                <a:cs typeface="Arial"/>
                <a:sym typeface="Arial" panose="020B0604020202020204" pitchFamily="34" charset="0"/>
              </a:rPr>
              <a:t>/info2040/2019/10/28/googles-</a:t>
            </a:r>
            <a:r>
              <a:rPr lang="en-US" sz="1400" b="0" i="0" dirty="0" err="1">
                <a:solidFill>
                  <a:srgbClr val="000000"/>
                </a:solidFill>
                <a:effectLst/>
                <a:latin typeface="Arial"/>
                <a:cs typeface="Arial"/>
                <a:sym typeface="Arial" panose="020B0604020202020204" pitchFamily="34" charset="0"/>
              </a:rPr>
              <a:t>pagerank</a:t>
            </a:r>
            <a:r>
              <a:rPr lang="en-US" sz="1400" b="0" i="0" dirty="0">
                <a:solidFill>
                  <a:srgbClr val="000000"/>
                </a:solidFill>
                <a:effectLst/>
                <a:latin typeface="Arial"/>
                <a:cs typeface="Arial"/>
                <a:sym typeface="Arial" panose="020B0604020202020204" pitchFamily="34" charset="0"/>
              </a:rPr>
              <a:t>-patent-has-just-expired-</a:t>
            </a:r>
            <a:r>
              <a:rPr lang="en-US" sz="1400" b="0" i="0" dirty="0" err="1">
                <a:solidFill>
                  <a:srgbClr val="000000"/>
                </a:solidFill>
                <a:effectLst/>
                <a:latin typeface="Arial"/>
                <a:cs typeface="Arial"/>
                <a:sym typeface="Arial" panose="020B0604020202020204" pitchFamily="34" charset="0"/>
              </a:rPr>
              <a:t>heres</a:t>
            </a:r>
            <a:r>
              <a:rPr lang="en-US" sz="1400" b="0" i="0" dirty="0">
                <a:solidFill>
                  <a:srgbClr val="000000"/>
                </a:solidFill>
                <a:effectLst/>
                <a:latin typeface="Arial"/>
                <a:cs typeface="Arial"/>
                <a:sym typeface="Arial" panose="020B0604020202020204" pitchFamily="34" charset="0"/>
              </a:rPr>
              <a:t>-what-happens-now/</a:t>
            </a:r>
            <a:endParaRPr lang="en-US" dirty="0"/>
          </a:p>
        </p:txBody>
      </p:sp>
    </p:spTree>
    <p:extLst>
      <p:ext uri="{BB962C8B-B14F-4D97-AF65-F5344CB8AC3E}">
        <p14:creationId xmlns:p14="http://schemas.microsoft.com/office/powerpoint/2010/main" val="3384076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concrete recap of some of what should have come from discussion on prior slide.</a:t>
            </a:r>
          </a:p>
          <a:p>
            <a:r>
              <a:rPr lang="en-US" dirty="0"/>
              <a:t>  - So may be quick.</a:t>
            </a:r>
          </a:p>
          <a:p>
            <a:endParaRPr lang="en-US" dirty="0"/>
          </a:p>
          <a:p>
            <a:r>
              <a:rPr lang="en-US" dirty="0"/>
              <a:t>All software, like every creative work, is immediately and automatically copyrighted.</a:t>
            </a:r>
          </a:p>
          <a:p>
            <a:r>
              <a:rPr lang="en-US" dirty="0"/>
              <a:t>  - Including any program that you write.</a:t>
            </a:r>
          </a:p>
          <a:p>
            <a:r>
              <a:rPr lang="en-US" dirty="0"/>
              <a:t>  - So not only is copying someone else's code often cheating, its actually illegal (in the US at least).</a:t>
            </a:r>
          </a:p>
          <a:p>
            <a:endParaRPr lang="en-US" dirty="0"/>
          </a:p>
          <a:p>
            <a:r>
              <a:rPr lang="en-US" dirty="0"/>
              <a:t>If the software expresses a novel process with commercial value, then that process is patentable.</a:t>
            </a:r>
          </a:p>
          <a:p>
            <a:r>
              <a:rPr lang="en-US" dirty="0"/>
              <a:t>https://</a:t>
            </a:r>
            <a:r>
              <a:rPr lang="en-US" dirty="0" err="1"/>
              <a:t>arapackelaw.com</a:t>
            </a:r>
            <a:r>
              <a:rPr lang="en-US" dirty="0"/>
              <a:t>/patents/</a:t>
            </a:r>
            <a:r>
              <a:rPr lang="en-US" dirty="0" err="1"/>
              <a:t>softwaremobile</a:t>
            </a:r>
            <a:r>
              <a:rPr lang="en-US" dirty="0"/>
              <a:t>-apps/recent-software-patent-examples/</a:t>
            </a:r>
          </a:p>
          <a:p>
            <a:r>
              <a:rPr lang="en-US" dirty="0"/>
              <a:t>  - Googles </a:t>
            </a:r>
            <a:r>
              <a:rPr lang="en-US" dirty="0" err="1"/>
              <a:t>pageRank</a:t>
            </a:r>
            <a:r>
              <a:rPr lang="en-US" dirty="0"/>
              <a:t> algorithm for ranking search results </a:t>
            </a:r>
          </a:p>
          <a:p>
            <a:r>
              <a:rPr lang="en-US" dirty="0"/>
              <a:t>  - </a:t>
            </a:r>
            <a:r>
              <a:rPr lang="en-US" dirty="0" err="1"/>
              <a:t>AirBnB</a:t>
            </a:r>
            <a:r>
              <a:rPr lang="en-US" dirty="0"/>
              <a:t> – automated determination of booking availability</a:t>
            </a:r>
          </a:p>
          <a:p>
            <a:r>
              <a:rPr lang="en-US" dirty="0"/>
              <a:t>  - </a:t>
            </a:r>
            <a:r>
              <a:rPr lang="en-US" dirty="0" err="1"/>
              <a:t>CoinBase</a:t>
            </a:r>
            <a:r>
              <a:rPr lang="en-US" dirty="0"/>
              <a:t> – instant exchange of bitcoin payments</a:t>
            </a:r>
          </a:p>
          <a:p>
            <a:r>
              <a:rPr lang="en-US" dirty="0"/>
              <a:t>  - Facebook – dynamic mask application</a:t>
            </a:r>
          </a:p>
          <a:p>
            <a:endParaRPr lang="en-US" dirty="0"/>
          </a:p>
          <a:p>
            <a:r>
              <a:rPr lang="en-US" dirty="0"/>
              <a:t>Software provides services and thus can be given a name and and that name can be trademarked to distinguish it.</a:t>
            </a:r>
          </a:p>
          <a:p>
            <a:r>
              <a:rPr lang="en-US" dirty="0"/>
              <a:t>  - Microsoft Word, Windows, PowerPoint, </a:t>
            </a:r>
            <a:r>
              <a:rPr lang="en-US" dirty="0" err="1"/>
              <a:t>etc</a:t>
            </a:r>
            <a:endParaRPr lang="en-US" dirty="0"/>
          </a:p>
          <a:p>
            <a:r>
              <a:rPr lang="en-US" dirty="0"/>
              <a:t>  - Adobe Acrobat</a:t>
            </a:r>
          </a:p>
          <a:p>
            <a:r>
              <a:rPr lang="en-US" dirty="0"/>
              <a:t>  - Safari</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624782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Copyright is the basis for the majority of software licensing</a:t>
            </a:r>
          </a:p>
          <a:p>
            <a:r>
              <a:rPr lang="en-US" dirty="0"/>
              <a:t>  - Particularly in FOSS</a:t>
            </a:r>
          </a:p>
          <a:p>
            <a:r>
              <a:rPr lang="en-US" dirty="0"/>
              <a:t>  - Though patents do play some role.</a:t>
            </a:r>
          </a:p>
          <a:p>
            <a:r>
              <a:rPr lang="en-US" dirty="0"/>
              <a:t>  - So this is here just to solidify what we know.</a:t>
            </a:r>
          </a:p>
          <a:p>
            <a:r>
              <a:rPr lang="en-US" dirty="0"/>
              <a:t>  </a:t>
            </a:r>
          </a:p>
          <a:p>
            <a:r>
              <a:rPr lang="en-US" dirty="0"/>
              <a:t>The point about when it applies is important.</a:t>
            </a:r>
          </a:p>
          <a:p>
            <a:r>
              <a:rPr lang="en-US" dirty="0"/>
              <a:t>  - If you create something you own the copyright immediately.</a:t>
            </a:r>
          </a:p>
          <a:p>
            <a:r>
              <a:rPr lang="en-US" dirty="0"/>
              <a:t>  - If you create it for work, then the company typically owns it immediately.</a:t>
            </a:r>
          </a:p>
          <a:p>
            <a:endParaRPr lang="en-US" dirty="0"/>
          </a:p>
          <a:p>
            <a:r>
              <a:rPr lang="en-US" dirty="0"/>
              <a:t>Registering does not change your rights as the copyright owner.</a:t>
            </a:r>
          </a:p>
          <a:p>
            <a:r>
              <a:rPr lang="en-US" dirty="0"/>
              <a:t>  - Allows you to formally establish that you were the creator</a:t>
            </a:r>
          </a:p>
          <a:p>
            <a:r>
              <a:rPr lang="en-US" dirty="0"/>
              <a:t>  - Thus, it make it easier to legally defend your copyright against infringement.</a:t>
            </a:r>
          </a:p>
          <a:p>
            <a:endParaRPr lang="en-US" dirty="0"/>
          </a:p>
        </p:txBody>
      </p:sp>
    </p:spTree>
    <p:extLst>
      <p:ext uri="{BB962C8B-B14F-4D97-AF65-F5344CB8AC3E}">
        <p14:creationId xmlns:p14="http://schemas.microsoft.com/office/powerpoint/2010/main" val="42759898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broad categories of licenses.</a:t>
            </a:r>
          </a:p>
          <a:p>
            <a:endParaRPr lang="en-US" dirty="0"/>
          </a:p>
          <a:p>
            <a:r>
              <a:rPr lang="en-US" dirty="0"/>
              <a:t>Proprietary licenses</a:t>
            </a:r>
          </a:p>
          <a:p>
            <a:r>
              <a:rPr lang="en-US" dirty="0"/>
              <a:t>  - Usually employed by companies who earn money from the sale of the software</a:t>
            </a:r>
          </a:p>
          <a:p>
            <a:endParaRPr lang="en-US" dirty="0"/>
          </a:p>
          <a:p>
            <a:r>
              <a:rPr lang="en-US" dirty="0"/>
              <a:t>  - These licenses are typically restrictive and use the copyright ownership to:</a:t>
            </a:r>
          </a:p>
          <a:p>
            <a:r>
              <a:rPr lang="en-US" dirty="0"/>
              <a:t>    - keep the code secret </a:t>
            </a:r>
          </a:p>
          <a:p>
            <a:r>
              <a:rPr lang="en-US" dirty="0"/>
              <a:t>    - prohibiting copying, sharing, modifying, redistributing the software</a:t>
            </a:r>
          </a:p>
          <a:p>
            <a:r>
              <a:rPr lang="en-US" dirty="0"/>
              <a:t>    - protect the company’s ability to make a profit from the sale of the software.</a:t>
            </a:r>
          </a:p>
          <a:p>
            <a:endParaRPr lang="en-US" dirty="0"/>
          </a:p>
          <a:p>
            <a:r>
              <a:rPr lang="en-US" dirty="0"/>
              <a:t>FOSS licenses </a:t>
            </a:r>
          </a:p>
          <a:p>
            <a:r>
              <a:rPr lang="en-US" dirty="0"/>
              <a:t>  - Employed to ensure the software is available to benefit everyone.</a:t>
            </a:r>
          </a:p>
          <a:p>
            <a:r>
              <a:rPr lang="en-US" dirty="0"/>
              <a:t>  - The value here is not commercial.</a:t>
            </a:r>
          </a:p>
          <a:p>
            <a:r>
              <a:rPr lang="en-US" dirty="0"/>
              <a:t>  - Instead, the value is:</a:t>
            </a:r>
          </a:p>
          <a:p>
            <a:r>
              <a:rPr lang="en-US" dirty="0"/>
              <a:t>    - its availability for all to use and improve</a:t>
            </a:r>
          </a:p>
          <a:p>
            <a:r>
              <a:rPr lang="en-US" dirty="0"/>
              <a:t>    - the expanded community working on its development</a:t>
            </a:r>
          </a:p>
          <a:p>
            <a:r>
              <a:rPr lang="en-US" dirty="0"/>
              <a:t>    - the expanded community of users</a:t>
            </a:r>
          </a:p>
          <a:p>
            <a:endParaRPr lang="en-US" dirty="0"/>
          </a:p>
          <a:p>
            <a:r>
              <a:rPr lang="en-US" dirty="0"/>
              <a:t>  - These licenses are generally permissive and use the copyright ownership to:</a:t>
            </a:r>
          </a:p>
          <a:p>
            <a:r>
              <a:rPr lang="en-US" dirty="0"/>
              <a:t>    - Grant others the rights to “the 4 freedoms”</a:t>
            </a:r>
          </a:p>
        </p:txBody>
      </p:sp>
    </p:spTree>
    <p:extLst>
      <p:ext uri="{BB962C8B-B14F-4D97-AF65-F5344CB8AC3E}">
        <p14:creationId xmlns:p14="http://schemas.microsoft.com/office/powerpoint/2010/main" val="2667399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extremes of FOSS licenses</a:t>
            </a:r>
          </a:p>
          <a:p>
            <a:r>
              <a:rPr lang="en-US" dirty="0"/>
              <a:t>  - There is now a spectrum of licenses in between these two extremes</a:t>
            </a:r>
          </a:p>
          <a:p>
            <a:endParaRPr lang="en-US" dirty="0"/>
          </a:p>
          <a:p>
            <a:r>
              <a:rPr lang="en-US" dirty="0"/>
              <a:t>  - Permissive</a:t>
            </a:r>
          </a:p>
          <a:p>
            <a:r>
              <a:rPr lang="en-US" dirty="0"/>
              <a:t>    - Grant the user the right to do pretty much anything they want with the IP.</a:t>
            </a:r>
          </a:p>
          <a:p>
            <a:r>
              <a:rPr lang="en-US" dirty="0"/>
              <a:t>    - With minimum if any requirements of the user.</a:t>
            </a:r>
          </a:p>
          <a:p>
            <a:r>
              <a:rPr lang="en-US" dirty="0"/>
              <a:t>    - Also called “do anything” or “anything goes” licenses.</a:t>
            </a:r>
          </a:p>
          <a:p>
            <a:endParaRPr lang="en-US" dirty="0"/>
          </a:p>
          <a:p>
            <a:r>
              <a:rPr lang="en-US" dirty="0"/>
              <a:t>  - Copyleft (a play on copyright)</a:t>
            </a:r>
          </a:p>
          <a:p>
            <a:r>
              <a:rPr lang="en-US" dirty="0"/>
              <a:t>    - Usually grant the 4 freedoms.</a:t>
            </a:r>
          </a:p>
          <a:p>
            <a:r>
              <a:rPr lang="en-US" dirty="0"/>
              <a:t>    - Require that in order to receive those permissions what you produce must also have a copyleft license.</a:t>
            </a:r>
          </a:p>
          <a:p>
            <a:r>
              <a:rPr lang="en-US" dirty="0"/>
              <a:t>    - Also called …</a:t>
            </a:r>
          </a:p>
          <a:p>
            <a:r>
              <a:rPr lang="en-US" dirty="0"/>
              <a:t>      - Share-a-like or reciprocal - if you want a positive connotation</a:t>
            </a:r>
          </a:p>
          <a:p>
            <a:r>
              <a:rPr lang="en-US" dirty="0"/>
              <a:t>      - Contagious or Viral - if you want a negative connotation</a:t>
            </a:r>
          </a:p>
          <a:p>
            <a:endParaRPr lang="en-US" dirty="0"/>
          </a:p>
        </p:txBody>
      </p:sp>
    </p:spTree>
    <p:extLst>
      <p:ext uri="{BB962C8B-B14F-4D97-AF65-F5344CB8AC3E}">
        <p14:creationId xmlns:p14="http://schemas.microsoft.com/office/powerpoint/2010/main" val="3822813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 example of a license.</a:t>
            </a:r>
          </a:p>
          <a:p>
            <a:r>
              <a:rPr lang="en-US" dirty="0"/>
              <a:t>  - Note: The small text disclaims liability </a:t>
            </a:r>
          </a:p>
          <a:p>
            <a:r>
              <a:rPr lang="en-US" dirty="0"/>
              <a:t>  - Important , but less relevant to this conversation</a:t>
            </a:r>
          </a:p>
          <a:p>
            <a:endParaRPr lang="en-US" dirty="0"/>
          </a:p>
          <a:p>
            <a:r>
              <a:rPr lang="en-US" dirty="0"/>
              <a:t>ASK:</a:t>
            </a:r>
          </a:p>
          <a:p>
            <a:r>
              <a:rPr lang="en-US" dirty="0"/>
              <a:t>  - What permissions does this license grant?</a:t>
            </a:r>
          </a:p>
          <a:p>
            <a:r>
              <a:rPr lang="en-US" dirty="0"/>
              <a:t>    - Are any of those surprising?  What does that mean?</a:t>
            </a:r>
          </a:p>
          <a:p>
            <a:endParaRPr lang="en-US" dirty="0"/>
          </a:p>
          <a:p>
            <a:r>
              <a:rPr lang="en-US" dirty="0"/>
              <a:t>  - What does this license require to receive those permissions?</a:t>
            </a:r>
          </a:p>
          <a:p>
            <a:r>
              <a:rPr lang="en-US" dirty="0"/>
              <a:t>    - Just include the license with the software that was copied or modified.</a:t>
            </a:r>
          </a:p>
          <a:p>
            <a:endParaRPr lang="en-US" dirty="0"/>
          </a:p>
          <a:p>
            <a:r>
              <a:rPr lang="en-US" dirty="0"/>
              <a:t>  - Is this license permissive or copyleft?</a:t>
            </a:r>
          </a:p>
          <a:p>
            <a:r>
              <a:rPr lang="en-US" dirty="0"/>
              <a:t>    - Why do you think that?</a:t>
            </a:r>
          </a:p>
          <a:p>
            <a:endParaRPr lang="en-US" dirty="0"/>
          </a:p>
          <a:p>
            <a:endParaRPr lang="en-US" dirty="0"/>
          </a:p>
          <a:p>
            <a:r>
              <a:rPr lang="en-US" dirty="0"/>
              <a:t>  - Important Notes: </a:t>
            </a:r>
          </a:p>
          <a:p>
            <a:r>
              <a:rPr lang="en-US" dirty="0"/>
              <a:t>    - This license allows but does not require that you permit persons to whom you furnish the software do the same.</a:t>
            </a:r>
          </a:p>
          <a:p>
            <a:r>
              <a:rPr lang="en-US" dirty="0"/>
              <a:t>    - You can place any restrictions you like on your version – i.e. sublicence it.</a:t>
            </a:r>
          </a:p>
          <a:p>
            <a:r>
              <a:rPr lang="en-US" dirty="0"/>
              <a:t>    - But note that anyone can still do what they want with the original (i.e. get it from where you got it).</a:t>
            </a:r>
          </a:p>
        </p:txBody>
      </p:sp>
    </p:spTree>
    <p:extLst>
      <p:ext uri="{BB962C8B-B14F-4D97-AF65-F5344CB8AC3E}">
        <p14:creationId xmlns:p14="http://schemas.microsoft.com/office/powerpoint/2010/main" val="2521921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fsf.org/" TargetMode="External"/><Relationship Id="rId3" Type="http://schemas.openxmlformats.org/officeDocument/2006/relationships/image" Target="../media/image2.png"/><Relationship Id="rId7" Type="http://schemas.openxmlformats.org/officeDocument/2006/relationships/hyperlink" Target="https://opensource.or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fossbytes.com/open-sources-license-type/" TargetMode="Externa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meta.stackexchange.com/questions/12527/do-i-have-to-worry-about-copyright-issues-for-code-posted-on-stack-overflow"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s://meta.stackexchange.com/questions/12527/do-i-have-to-worry-about-copyright-issues-for-code-posted-on-stack-overflow"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hyperlink" Target="https://www.slidescarnival.com/?utm_source=template" TargetMode="External"/><Relationship Id="rId7" Type="http://schemas.openxmlformats.org/officeDocument/2006/relationships/hyperlink" Target="https://creativecommons.org/licenses/by-nc/4.0/"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1.tiff"/><Relationship Id="rId5" Type="http://schemas.openxmlformats.org/officeDocument/2006/relationships/hyperlink" Target="https://creativecommons.org/licenses/by/4.0/"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22B4D-E473-CF4B-ABB1-324C5AE1C06C}"/>
              </a:ext>
            </a:extLst>
          </p:cNvPr>
          <p:cNvSpPr>
            <a:spLocks noGrp="1"/>
          </p:cNvSpPr>
          <p:nvPr>
            <p:ph type="ctrTitle"/>
          </p:nvPr>
        </p:nvSpPr>
        <p:spPr>
          <a:xfrm>
            <a:off x="761999" y="696425"/>
            <a:ext cx="7175370" cy="1159800"/>
          </a:xfrm>
        </p:spPr>
        <p:txBody>
          <a:bodyPr/>
          <a:lstStyle/>
          <a:p>
            <a:r>
              <a:rPr lang="en-US" sz="4400" dirty="0">
                <a:latin typeface="Dosis" pitchFamily="2" charset="77"/>
              </a:rPr>
              <a:t>06 – Intellectual Property and Software Licensing</a:t>
            </a:r>
          </a:p>
        </p:txBody>
      </p:sp>
      <p:sp>
        <p:nvSpPr>
          <p:cNvPr id="4" name="TextBox 3">
            <a:extLst>
              <a:ext uri="{FF2B5EF4-FFF2-40B4-BE49-F238E27FC236}">
                <a16:creationId xmlns:a16="http://schemas.microsoft.com/office/drawing/2014/main" id="{5E6F10D7-3AEE-DE4A-A144-D3A7B7CCE3FB}"/>
              </a:ext>
            </a:extLst>
          </p:cNvPr>
          <p:cNvSpPr txBox="1"/>
          <p:nvPr/>
        </p:nvSpPr>
        <p:spPr>
          <a:xfrm>
            <a:off x="758639" y="2361003"/>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dirty="0">
                <a:solidFill>
                  <a:schemeClr val="accent4">
                    <a:lumMod val="20000"/>
                    <a:lumOff val="80000"/>
                  </a:schemeClr>
                </a:solidFill>
              </a:rPr>
              <a:t>Fall 2022</a:t>
            </a:r>
          </a:p>
        </p:txBody>
      </p:sp>
      <p:pic>
        <p:nvPicPr>
          <p:cNvPr id="6" name="Picture 5">
            <a:extLst>
              <a:ext uri="{FF2B5EF4-FFF2-40B4-BE49-F238E27FC236}">
                <a16:creationId xmlns:a16="http://schemas.microsoft.com/office/drawing/2014/main" id="{AACCF9C7-4A8B-884A-8CBC-134D01EF3370}"/>
              </a:ext>
            </a:extLst>
          </p:cNvPr>
          <p:cNvPicPr>
            <a:picLocks noChangeAspect="1"/>
          </p:cNvPicPr>
          <p:nvPr/>
        </p:nvPicPr>
        <p:blipFill>
          <a:blip r:embed="rId3"/>
          <a:stretch>
            <a:fillRect/>
          </a:stretch>
        </p:blipFill>
        <p:spPr>
          <a:xfrm rot="21082246">
            <a:off x="5522527" y="2340432"/>
            <a:ext cx="3153623" cy="2109047"/>
          </a:xfrm>
          <a:prstGeom prst="rect">
            <a:avLst/>
          </a:prstGeom>
          <a:effectLst>
            <a:softEdge rad="63500"/>
          </a:effectLst>
        </p:spPr>
      </p:pic>
      <p:sp>
        <p:nvSpPr>
          <p:cNvPr id="8" name="TextBox 7">
            <a:extLst>
              <a:ext uri="{FF2B5EF4-FFF2-40B4-BE49-F238E27FC236}">
                <a16:creationId xmlns:a16="http://schemas.microsoft.com/office/drawing/2014/main" id="{FA416A2B-BFCB-404D-AB7A-60CF7480824D}"/>
              </a:ext>
            </a:extLst>
          </p:cNvPr>
          <p:cNvSpPr txBox="1"/>
          <p:nvPr/>
        </p:nvSpPr>
        <p:spPr>
          <a:xfrm>
            <a:off x="867934" y="4851492"/>
            <a:ext cx="3106941" cy="253916"/>
          </a:xfrm>
          <a:prstGeom prst="rect">
            <a:avLst/>
          </a:prstGeom>
          <a:noFill/>
        </p:spPr>
        <p:txBody>
          <a:bodyPr wrap="none" rtlCol="0">
            <a:spAutoFit/>
          </a:bodyPr>
          <a:lstStyle/>
          <a:p>
            <a:r>
              <a:rPr lang="en-US" sz="1050" dirty="0">
                <a:solidFill>
                  <a:schemeClr val="accent5">
                    <a:lumMod val="75000"/>
                    <a:lumOff val="25000"/>
                  </a:schemeClr>
                </a:solidFill>
                <a:hlinkClick r:id="rId4">
                  <a:extLst>
                    <a:ext uri="{A12FA001-AC4F-418D-AE19-62706E023703}">
                      <ahyp:hlinkClr xmlns:ahyp="http://schemas.microsoft.com/office/drawing/2018/hyperlinkcolor" val="tx"/>
                    </a:ext>
                  </a:extLst>
                </a:hlinkClick>
              </a:rPr>
              <a:t>https://fossbytes.com/open-sources-license-type/</a:t>
            </a:r>
            <a:endParaRPr lang="en-US" sz="1050" dirty="0">
              <a:solidFill>
                <a:schemeClr val="accent5">
                  <a:lumMod val="75000"/>
                  <a:lumOff val="25000"/>
                </a:schemeClr>
              </a:solidFill>
            </a:endParaRPr>
          </a:p>
        </p:txBody>
      </p:sp>
      <p:pic>
        <p:nvPicPr>
          <p:cNvPr id="10" name="Picture 9">
            <a:extLst>
              <a:ext uri="{FF2B5EF4-FFF2-40B4-BE49-F238E27FC236}">
                <a16:creationId xmlns:a16="http://schemas.microsoft.com/office/drawing/2014/main" id="{AE5CFBB5-35EB-674E-8320-6D97B3EC550D}"/>
              </a:ext>
            </a:extLst>
          </p:cNvPr>
          <p:cNvPicPr>
            <a:picLocks noChangeAspect="1"/>
          </p:cNvPicPr>
          <p:nvPr/>
        </p:nvPicPr>
        <p:blipFill>
          <a:blip r:embed="rId5"/>
          <a:stretch>
            <a:fillRect/>
          </a:stretch>
        </p:blipFill>
        <p:spPr>
          <a:xfrm>
            <a:off x="3887612" y="4894182"/>
            <a:ext cx="440066" cy="168536"/>
          </a:xfrm>
          <a:prstGeom prst="rect">
            <a:avLst/>
          </a:prstGeom>
        </p:spPr>
      </p:pic>
      <p:pic>
        <p:nvPicPr>
          <p:cNvPr id="1026" name="Picture 2" descr="Home">
            <a:extLst>
              <a:ext uri="{FF2B5EF4-FFF2-40B4-BE49-F238E27FC236}">
                <a16:creationId xmlns:a16="http://schemas.microsoft.com/office/drawing/2014/main" id="{C7AC8D0A-A5A5-434B-885D-8CE67E8105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76502" y="3162937"/>
            <a:ext cx="1317019" cy="131701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F1110D5-204A-CB4F-8679-97B149062A93}"/>
              </a:ext>
            </a:extLst>
          </p:cNvPr>
          <p:cNvSpPr txBox="1"/>
          <p:nvPr/>
        </p:nvSpPr>
        <p:spPr>
          <a:xfrm>
            <a:off x="15321" y="4674127"/>
            <a:ext cx="3639138" cy="253916"/>
          </a:xfrm>
          <a:prstGeom prst="rect">
            <a:avLst/>
          </a:prstGeom>
          <a:noFill/>
        </p:spPr>
        <p:txBody>
          <a:bodyPr wrap="none" rtlCol="0">
            <a:spAutoFit/>
          </a:bodyPr>
          <a:lstStyle/>
          <a:p>
            <a:r>
              <a:rPr lang="en-US" sz="1050" dirty="0">
                <a:solidFill>
                  <a:schemeClr val="accent5">
                    <a:lumMod val="75000"/>
                    <a:lumOff val="25000"/>
                  </a:schemeClr>
                </a:solidFill>
              </a:rPr>
              <a:t>Images from: </a:t>
            </a:r>
            <a:r>
              <a:rPr lang="en-US" sz="105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 https://opensource.org/</a:t>
            </a:r>
            <a:r>
              <a:rPr lang="en-US" sz="1050" dirty="0">
                <a:solidFill>
                  <a:schemeClr val="accent5">
                    <a:lumMod val="75000"/>
                    <a:lumOff val="25000"/>
                  </a:schemeClr>
                </a:solidFill>
              </a:rPr>
              <a:t>, </a:t>
            </a:r>
            <a:r>
              <a:rPr lang="en-US" sz="105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https://www.fsf.org/</a:t>
            </a:r>
            <a:endParaRPr lang="en-US" sz="1050" dirty="0">
              <a:solidFill>
                <a:schemeClr val="accent5">
                  <a:lumMod val="75000"/>
                  <a:lumOff val="25000"/>
                </a:schemeClr>
              </a:solidFill>
            </a:endParaRPr>
          </a:p>
        </p:txBody>
      </p:sp>
      <p:pic>
        <p:nvPicPr>
          <p:cNvPr id="1028" name="Picture 4">
            <a:extLst>
              <a:ext uri="{FF2B5EF4-FFF2-40B4-BE49-F238E27FC236}">
                <a16:creationId xmlns:a16="http://schemas.microsoft.com/office/drawing/2014/main" id="{745FD4E4-E2FC-2446-A4E0-ADD986575B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20295109">
            <a:off x="277212" y="3352416"/>
            <a:ext cx="3594100" cy="419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r>
              <a:rPr lang="en-US" sz="2000" dirty="0">
                <a:solidFill>
                  <a:schemeClr val="bg1"/>
                </a:solidFill>
              </a:rPr>
              <a:t>GNU GENERAL PUBLIC LICENSE Version 3, 29 June 2007</a:t>
            </a:r>
          </a:p>
          <a:p>
            <a:r>
              <a:rPr lang="en-US" sz="2000" dirty="0">
                <a:solidFill>
                  <a:schemeClr val="bg1"/>
                </a:solidFill>
              </a:rPr>
              <a:t>Copyright (C) 2007 Free Software Foundation, Inc</a:t>
            </a:r>
          </a:p>
          <a:p>
            <a:r>
              <a:rPr lang="en-US" sz="2000" dirty="0">
                <a:solidFill>
                  <a:schemeClr val="bg1"/>
                </a:solidFill>
              </a:rPr>
              <a:t>…</a:t>
            </a:r>
          </a:p>
          <a:p>
            <a:r>
              <a:rPr lang="en-US" sz="2000" dirty="0">
                <a:solidFill>
                  <a:schemeClr val="bg1"/>
                </a:solidFill>
              </a:rPr>
              <a:t>5. Conveying Modified Source Versions. You may convey a work based on the Program, or the modifications to produce it from the Program, in the form of source code under the terms of section 4, provided that you also meet all of these conditions:</a:t>
            </a:r>
            <a:endParaRPr lang="en-US" sz="800" dirty="0">
              <a:solidFill>
                <a:schemeClr val="bg1"/>
              </a:solidFill>
            </a:endParaRPr>
          </a:p>
          <a:p>
            <a:endParaRPr lang="en-US" sz="800" dirty="0">
              <a:solidFill>
                <a:schemeClr val="bg1"/>
              </a:solidFill>
            </a:endParaRPr>
          </a:p>
          <a:p>
            <a:r>
              <a:rPr lang="en-US" sz="2000" dirty="0">
                <a:solidFill>
                  <a:schemeClr val="bg1"/>
                </a:solidFill>
              </a:rPr>
              <a:t>a) The work must carry prominent notices stating that you modified it, and giving a relevant date. </a:t>
            </a:r>
          </a:p>
          <a:p>
            <a:r>
              <a:rPr lang="en-US" sz="2000" dirty="0">
                <a:solidFill>
                  <a:schemeClr val="bg1"/>
                </a:solidFill>
              </a:rPr>
              <a:t>b) The work must carry prominent notices stating that it is released under this License and any conditions added under section 7. This requirement modifies the requirement in section 4 to “keep intact all notices”. </a:t>
            </a:r>
          </a:p>
          <a:p>
            <a:r>
              <a:rPr lang="en-US" sz="2000" dirty="0">
                <a:solidFill>
                  <a:schemeClr val="bg1"/>
                </a:solidFill>
              </a:rPr>
              <a:t>c) You must license the entire work, as a whole, under this License to anyone who comes into possession of a copy.</a:t>
            </a:r>
          </a:p>
          <a:p>
            <a:r>
              <a:rPr lang="en-US" sz="2000" dirty="0">
                <a:solidFill>
                  <a:schemeClr val="bg1"/>
                </a:solidFill>
              </a:rPr>
              <a:t>…</a:t>
            </a:r>
          </a:p>
          <a:p>
            <a:endParaRPr lang="en-US" sz="2000" dirty="0">
              <a:solidFill>
                <a:schemeClr val="bg1"/>
              </a:solidFill>
            </a:endParaRPr>
          </a:p>
        </p:txBody>
      </p:sp>
      <p:sp>
        <p:nvSpPr>
          <p:cNvPr id="2" name="Rounded Rectangle 1">
            <a:extLst>
              <a:ext uri="{FF2B5EF4-FFF2-40B4-BE49-F238E27FC236}">
                <a16:creationId xmlns:a16="http://schemas.microsoft.com/office/drawing/2014/main" id="{CBD8DF2C-2C12-BD4D-BE1B-69306430207B}"/>
              </a:ext>
            </a:extLst>
          </p:cNvPr>
          <p:cNvSpPr/>
          <p:nvPr/>
        </p:nvSpPr>
        <p:spPr>
          <a:xfrm>
            <a:off x="265176" y="418795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FD779BAE-D384-1DEF-025C-1D1266F8DC95}"/>
              </a:ext>
            </a:extLst>
          </p:cNvPr>
          <p:cNvSpPr/>
          <p:nvPr/>
        </p:nvSpPr>
        <p:spPr>
          <a:xfrm>
            <a:off x="319827" y="1022118"/>
            <a:ext cx="7522583" cy="900952"/>
          </a:xfrm>
          <a:custGeom>
            <a:avLst/>
            <a:gdLst>
              <a:gd name="connsiteX0" fmla="*/ 0 w 7522212"/>
              <a:gd name="connsiteY0" fmla="*/ 108206 h 649224"/>
              <a:gd name="connsiteX1" fmla="*/ 108206 w 7522212"/>
              <a:gd name="connsiteY1" fmla="*/ 0 h 649224"/>
              <a:gd name="connsiteX2" fmla="*/ 7414006 w 7522212"/>
              <a:gd name="connsiteY2" fmla="*/ 0 h 649224"/>
              <a:gd name="connsiteX3" fmla="*/ 7522212 w 7522212"/>
              <a:gd name="connsiteY3" fmla="*/ 108206 h 649224"/>
              <a:gd name="connsiteX4" fmla="*/ 7522212 w 7522212"/>
              <a:gd name="connsiteY4" fmla="*/ 541018 h 649224"/>
              <a:gd name="connsiteX5" fmla="*/ 7414006 w 7522212"/>
              <a:gd name="connsiteY5" fmla="*/ 649224 h 649224"/>
              <a:gd name="connsiteX6" fmla="*/ 108206 w 7522212"/>
              <a:gd name="connsiteY6" fmla="*/ 649224 h 649224"/>
              <a:gd name="connsiteX7" fmla="*/ 0 w 7522212"/>
              <a:gd name="connsiteY7" fmla="*/ 541018 h 649224"/>
              <a:gd name="connsiteX8" fmla="*/ 0 w 7522212"/>
              <a:gd name="connsiteY8" fmla="*/ 108206 h 649224"/>
              <a:gd name="connsiteX0" fmla="*/ 0 w 7522212"/>
              <a:gd name="connsiteY0" fmla="*/ 112228 h 653246"/>
              <a:gd name="connsiteX1" fmla="*/ 108206 w 7522212"/>
              <a:gd name="connsiteY1" fmla="*/ 4022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112228 h 653246"/>
              <a:gd name="connsiteX0" fmla="*/ 0 w 7522212"/>
              <a:gd name="connsiteY0" fmla="*/ 112228 h 653246"/>
              <a:gd name="connsiteX1" fmla="*/ 2653443 w 7522212"/>
              <a:gd name="connsiteY1" fmla="*/ 315107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112228 h 653246"/>
              <a:gd name="connsiteX0" fmla="*/ 0 w 7522212"/>
              <a:gd name="connsiteY0" fmla="*/ 338471 h 653246"/>
              <a:gd name="connsiteX1" fmla="*/ 2653443 w 7522212"/>
              <a:gd name="connsiteY1" fmla="*/ 315107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338471 h 653246"/>
              <a:gd name="connsiteX0" fmla="*/ 0 w 7522212"/>
              <a:gd name="connsiteY0" fmla="*/ 334449 h 649224"/>
              <a:gd name="connsiteX1" fmla="*/ 2653443 w 7522212"/>
              <a:gd name="connsiteY1" fmla="*/ 311085 h 649224"/>
              <a:gd name="connsiteX2" fmla="*/ 4610021 w 7522212"/>
              <a:gd name="connsiteY2" fmla="*/ 14831 h 649224"/>
              <a:gd name="connsiteX3" fmla="*/ 7414006 w 7522212"/>
              <a:gd name="connsiteY3" fmla="*/ 0 h 649224"/>
              <a:gd name="connsiteX4" fmla="*/ 7522212 w 7522212"/>
              <a:gd name="connsiteY4" fmla="*/ 108206 h 649224"/>
              <a:gd name="connsiteX5" fmla="*/ 7522212 w 7522212"/>
              <a:gd name="connsiteY5" fmla="*/ 541018 h 649224"/>
              <a:gd name="connsiteX6" fmla="*/ 7414006 w 7522212"/>
              <a:gd name="connsiteY6" fmla="*/ 649224 h 649224"/>
              <a:gd name="connsiteX7" fmla="*/ 108206 w 7522212"/>
              <a:gd name="connsiteY7" fmla="*/ 649224 h 649224"/>
              <a:gd name="connsiteX8" fmla="*/ 0 w 7522212"/>
              <a:gd name="connsiteY8" fmla="*/ 541018 h 649224"/>
              <a:gd name="connsiteX9" fmla="*/ 0 w 7522212"/>
              <a:gd name="connsiteY9" fmla="*/ 334449 h 649224"/>
              <a:gd name="connsiteX0" fmla="*/ 0 w 7522212"/>
              <a:gd name="connsiteY0" fmla="*/ 334449 h 649224"/>
              <a:gd name="connsiteX1" fmla="*/ 4651925 w 7522212"/>
              <a:gd name="connsiteY1" fmla="*/ 311085 h 649224"/>
              <a:gd name="connsiteX2" fmla="*/ 4610021 w 7522212"/>
              <a:gd name="connsiteY2" fmla="*/ 14831 h 649224"/>
              <a:gd name="connsiteX3" fmla="*/ 7414006 w 7522212"/>
              <a:gd name="connsiteY3" fmla="*/ 0 h 649224"/>
              <a:gd name="connsiteX4" fmla="*/ 7522212 w 7522212"/>
              <a:gd name="connsiteY4" fmla="*/ 108206 h 649224"/>
              <a:gd name="connsiteX5" fmla="*/ 7522212 w 7522212"/>
              <a:gd name="connsiteY5" fmla="*/ 541018 h 649224"/>
              <a:gd name="connsiteX6" fmla="*/ 7414006 w 7522212"/>
              <a:gd name="connsiteY6" fmla="*/ 649224 h 649224"/>
              <a:gd name="connsiteX7" fmla="*/ 108206 w 7522212"/>
              <a:gd name="connsiteY7" fmla="*/ 649224 h 649224"/>
              <a:gd name="connsiteX8" fmla="*/ 0 w 7522212"/>
              <a:gd name="connsiteY8" fmla="*/ 541018 h 649224"/>
              <a:gd name="connsiteX9" fmla="*/ 0 w 7522212"/>
              <a:gd name="connsiteY9" fmla="*/ 334449 h 649224"/>
              <a:gd name="connsiteX0" fmla="*/ 23270 w 7545482"/>
              <a:gd name="connsiteY0" fmla="*/ 334449 h 922601"/>
              <a:gd name="connsiteX1" fmla="*/ 4675195 w 7545482"/>
              <a:gd name="connsiteY1" fmla="*/ 311085 h 922601"/>
              <a:gd name="connsiteX2" fmla="*/ 4633291 w 7545482"/>
              <a:gd name="connsiteY2" fmla="*/ 14831 h 922601"/>
              <a:gd name="connsiteX3" fmla="*/ 7437276 w 7545482"/>
              <a:gd name="connsiteY3" fmla="*/ 0 h 922601"/>
              <a:gd name="connsiteX4" fmla="*/ 7545482 w 7545482"/>
              <a:gd name="connsiteY4" fmla="*/ 108206 h 922601"/>
              <a:gd name="connsiteX5" fmla="*/ 7545482 w 7545482"/>
              <a:gd name="connsiteY5" fmla="*/ 541018 h 922601"/>
              <a:gd name="connsiteX6" fmla="*/ 7437276 w 7545482"/>
              <a:gd name="connsiteY6" fmla="*/ 649224 h 922601"/>
              <a:gd name="connsiteX7" fmla="*/ 27782 w 7545482"/>
              <a:gd name="connsiteY7" fmla="*/ 922601 h 922601"/>
              <a:gd name="connsiteX8" fmla="*/ 23270 w 7545482"/>
              <a:gd name="connsiteY8" fmla="*/ 541018 h 922601"/>
              <a:gd name="connsiteX9" fmla="*/ 23270 w 7545482"/>
              <a:gd name="connsiteY9" fmla="*/ 334449 h 922601"/>
              <a:gd name="connsiteX0" fmla="*/ 371 w 7522583"/>
              <a:gd name="connsiteY0" fmla="*/ 334449 h 875467"/>
              <a:gd name="connsiteX1" fmla="*/ 4652296 w 7522583"/>
              <a:gd name="connsiteY1" fmla="*/ 311085 h 875467"/>
              <a:gd name="connsiteX2" fmla="*/ 4610392 w 7522583"/>
              <a:gd name="connsiteY2" fmla="*/ 14831 h 875467"/>
              <a:gd name="connsiteX3" fmla="*/ 7414377 w 7522583"/>
              <a:gd name="connsiteY3" fmla="*/ 0 h 875467"/>
              <a:gd name="connsiteX4" fmla="*/ 7522583 w 7522583"/>
              <a:gd name="connsiteY4" fmla="*/ 108206 h 875467"/>
              <a:gd name="connsiteX5" fmla="*/ 7522583 w 7522583"/>
              <a:gd name="connsiteY5" fmla="*/ 541018 h 875467"/>
              <a:gd name="connsiteX6" fmla="*/ 7414377 w 7522583"/>
              <a:gd name="connsiteY6" fmla="*/ 649224 h 875467"/>
              <a:gd name="connsiteX7" fmla="*/ 52017 w 7522583"/>
              <a:gd name="connsiteY7" fmla="*/ 875467 h 875467"/>
              <a:gd name="connsiteX8" fmla="*/ 371 w 7522583"/>
              <a:gd name="connsiteY8" fmla="*/ 541018 h 875467"/>
              <a:gd name="connsiteX9" fmla="*/ 371 w 7522583"/>
              <a:gd name="connsiteY9" fmla="*/ 334449 h 875467"/>
              <a:gd name="connsiteX0" fmla="*/ 371 w 7522583"/>
              <a:gd name="connsiteY0" fmla="*/ 334449 h 875467"/>
              <a:gd name="connsiteX1" fmla="*/ 4652296 w 7522583"/>
              <a:gd name="connsiteY1" fmla="*/ 311085 h 875467"/>
              <a:gd name="connsiteX2" fmla="*/ 4610392 w 7522583"/>
              <a:gd name="connsiteY2" fmla="*/ 14831 h 875467"/>
              <a:gd name="connsiteX3" fmla="*/ 7414377 w 7522583"/>
              <a:gd name="connsiteY3" fmla="*/ 0 h 875467"/>
              <a:gd name="connsiteX4" fmla="*/ 7522583 w 7522583"/>
              <a:gd name="connsiteY4" fmla="*/ 108206 h 875467"/>
              <a:gd name="connsiteX5" fmla="*/ 7522583 w 7522583"/>
              <a:gd name="connsiteY5" fmla="*/ 541018 h 875467"/>
              <a:gd name="connsiteX6" fmla="*/ 7414377 w 7522583"/>
              <a:gd name="connsiteY6" fmla="*/ 649224 h 875467"/>
              <a:gd name="connsiteX7" fmla="*/ 1376998 w 7522583"/>
              <a:gd name="connsiteY7" fmla="*/ 825537 h 875467"/>
              <a:gd name="connsiteX8" fmla="*/ 52017 w 7522583"/>
              <a:gd name="connsiteY8" fmla="*/ 875467 h 875467"/>
              <a:gd name="connsiteX9" fmla="*/ 371 w 7522583"/>
              <a:gd name="connsiteY9" fmla="*/ 541018 h 875467"/>
              <a:gd name="connsiteX10" fmla="*/ 371 w 7522583"/>
              <a:gd name="connsiteY10" fmla="*/ 334449 h 875467"/>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150754 w 7522583"/>
              <a:gd name="connsiteY7" fmla="*/ 900952 h 900952"/>
              <a:gd name="connsiteX8" fmla="*/ 52017 w 7522583"/>
              <a:gd name="connsiteY8" fmla="*/ 875467 h 900952"/>
              <a:gd name="connsiteX9" fmla="*/ 371 w 7522583"/>
              <a:gd name="connsiteY9" fmla="*/ 541018 h 900952"/>
              <a:gd name="connsiteX10" fmla="*/ 371 w 7522583"/>
              <a:gd name="connsiteY10" fmla="*/ 334449 h 900952"/>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810631 w 7522583"/>
              <a:gd name="connsiteY7" fmla="*/ 882096 h 900952"/>
              <a:gd name="connsiteX8" fmla="*/ 1150754 w 7522583"/>
              <a:gd name="connsiteY8" fmla="*/ 900952 h 900952"/>
              <a:gd name="connsiteX9" fmla="*/ 52017 w 7522583"/>
              <a:gd name="connsiteY9" fmla="*/ 875467 h 900952"/>
              <a:gd name="connsiteX10" fmla="*/ 371 w 7522583"/>
              <a:gd name="connsiteY10" fmla="*/ 541018 h 900952"/>
              <a:gd name="connsiteX11" fmla="*/ 371 w 7522583"/>
              <a:gd name="connsiteY11" fmla="*/ 334449 h 900952"/>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113047 w 7522583"/>
              <a:gd name="connsiteY7" fmla="*/ 618145 h 900952"/>
              <a:gd name="connsiteX8" fmla="*/ 1150754 w 7522583"/>
              <a:gd name="connsiteY8" fmla="*/ 900952 h 900952"/>
              <a:gd name="connsiteX9" fmla="*/ 52017 w 7522583"/>
              <a:gd name="connsiteY9" fmla="*/ 875467 h 900952"/>
              <a:gd name="connsiteX10" fmla="*/ 371 w 7522583"/>
              <a:gd name="connsiteY10" fmla="*/ 541018 h 900952"/>
              <a:gd name="connsiteX11" fmla="*/ 371 w 7522583"/>
              <a:gd name="connsiteY11" fmla="*/ 334449 h 90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22583" h="900952">
                <a:moveTo>
                  <a:pt x="371" y="334449"/>
                </a:moveTo>
                <a:cubicBezTo>
                  <a:pt x="371" y="274688"/>
                  <a:pt x="4592535" y="311085"/>
                  <a:pt x="4652296" y="311085"/>
                </a:cubicBezTo>
                <a:lnTo>
                  <a:pt x="4610392" y="14831"/>
                </a:lnTo>
                <a:lnTo>
                  <a:pt x="7414377" y="0"/>
                </a:lnTo>
                <a:cubicBezTo>
                  <a:pt x="7474138" y="0"/>
                  <a:pt x="7522583" y="48445"/>
                  <a:pt x="7522583" y="108206"/>
                </a:cubicBezTo>
                <a:lnTo>
                  <a:pt x="7522583" y="541018"/>
                </a:lnTo>
                <a:cubicBezTo>
                  <a:pt x="7522583" y="600779"/>
                  <a:pt x="7474138" y="649224"/>
                  <a:pt x="7414377" y="649224"/>
                </a:cubicBezTo>
                <a:lnTo>
                  <a:pt x="1113047" y="618145"/>
                </a:lnTo>
                <a:lnTo>
                  <a:pt x="1150754" y="900952"/>
                </a:lnTo>
                <a:lnTo>
                  <a:pt x="52017" y="875467"/>
                </a:lnTo>
                <a:cubicBezTo>
                  <a:pt x="-7744" y="875467"/>
                  <a:pt x="371" y="600779"/>
                  <a:pt x="371" y="541018"/>
                </a:cubicBezTo>
                <a:lnTo>
                  <a:pt x="371" y="334449"/>
                </a:lnTo>
                <a:close/>
              </a:path>
            </a:pathLst>
          </a:cu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7809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a:t>
            </a:r>
            <a:r>
              <a:rPr lang="en-US" sz="1800" b="1" dirty="0"/>
              <a:t>Stack Overflow</a:t>
            </a:r>
            <a:r>
              <a:rPr lang="en-US" sz="1800" dirty="0"/>
              <a:t>…</a:t>
            </a:r>
          </a:p>
          <a:p>
            <a:pPr lvl="1"/>
            <a:endParaRPr lang="en-US" sz="1200" dirty="0"/>
          </a:p>
          <a:p>
            <a:pPr lvl="1"/>
            <a:r>
              <a:rPr lang="en-US" sz="1800" dirty="0">
                <a:hlinkClick r:id="rId3"/>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pic>
        <p:nvPicPr>
          <p:cNvPr id="7" name="Picture 6">
            <a:extLst>
              <a:ext uri="{FF2B5EF4-FFF2-40B4-BE49-F238E27FC236}">
                <a16:creationId xmlns:a16="http://schemas.microsoft.com/office/drawing/2014/main" id="{F95C814C-8E1C-8248-BC89-DAE18CC0C37C}"/>
              </a:ext>
            </a:extLst>
          </p:cNvPr>
          <p:cNvPicPr>
            <a:picLocks noChangeAspect="1"/>
          </p:cNvPicPr>
          <p:nvPr/>
        </p:nvPicPr>
        <p:blipFill>
          <a:blip r:embed="rId4"/>
          <a:stretch>
            <a:fillRect/>
          </a:stretch>
        </p:blipFill>
        <p:spPr>
          <a:xfrm>
            <a:off x="511497" y="2708591"/>
            <a:ext cx="7112755" cy="723331"/>
          </a:xfrm>
          <a:prstGeom prst="rect">
            <a:avLst/>
          </a:prstGeom>
        </p:spPr>
      </p:pic>
      <p:grpSp>
        <p:nvGrpSpPr>
          <p:cNvPr id="11" name="Group 10">
            <a:extLst>
              <a:ext uri="{FF2B5EF4-FFF2-40B4-BE49-F238E27FC236}">
                <a16:creationId xmlns:a16="http://schemas.microsoft.com/office/drawing/2014/main" id="{759A7640-5529-CA42-9525-B295EDC48DB1}"/>
              </a:ext>
            </a:extLst>
          </p:cNvPr>
          <p:cNvGrpSpPr/>
          <p:nvPr/>
        </p:nvGrpSpPr>
        <p:grpSpPr>
          <a:xfrm>
            <a:off x="538929" y="2698686"/>
            <a:ext cx="7057891" cy="666414"/>
            <a:chOff x="538929" y="2698686"/>
            <a:chExt cx="7057891" cy="666414"/>
          </a:xfrm>
        </p:grpSpPr>
        <p:sp>
          <p:nvSpPr>
            <p:cNvPr id="6" name="Rounded Rectangle 5">
              <a:extLst>
                <a:ext uri="{FF2B5EF4-FFF2-40B4-BE49-F238E27FC236}">
                  <a16:creationId xmlns:a16="http://schemas.microsoft.com/office/drawing/2014/main" id="{4D53657E-3514-B444-9714-08D796DB7BBC}"/>
                </a:ext>
              </a:extLst>
            </p:cNvPr>
            <p:cNvSpPr/>
            <p:nvPr/>
          </p:nvSpPr>
          <p:spPr>
            <a:xfrm>
              <a:off x="538929" y="2993530"/>
              <a:ext cx="275847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8429C29-2D7F-2D4D-949A-A4EE7495E95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8642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Stack Overflow…</a:t>
            </a:r>
          </a:p>
          <a:p>
            <a:pPr lvl="1"/>
            <a:endParaRPr lang="en-US" sz="1200" dirty="0"/>
          </a:p>
          <a:p>
            <a:pPr lvl="1"/>
            <a:r>
              <a:rPr lang="en-US" sz="1800" dirty="0">
                <a:hlinkClick r:id="rId3"/>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7" name="Picture 6">
            <a:extLst>
              <a:ext uri="{FF2B5EF4-FFF2-40B4-BE49-F238E27FC236}">
                <a16:creationId xmlns:a16="http://schemas.microsoft.com/office/drawing/2014/main" id="{F95C814C-8E1C-8248-BC89-DAE18CC0C37C}"/>
              </a:ext>
            </a:extLst>
          </p:cNvPr>
          <p:cNvPicPr>
            <a:picLocks noChangeAspect="1"/>
          </p:cNvPicPr>
          <p:nvPr/>
        </p:nvPicPr>
        <p:blipFill>
          <a:blip r:embed="rId4"/>
          <a:stretch>
            <a:fillRect/>
          </a:stretch>
        </p:blipFill>
        <p:spPr>
          <a:xfrm>
            <a:off x="511497" y="2708591"/>
            <a:ext cx="7112755" cy="723331"/>
          </a:xfrm>
          <a:prstGeom prst="rect">
            <a:avLst/>
          </a:prstGeom>
        </p:spPr>
      </p:pic>
      <p:grpSp>
        <p:nvGrpSpPr>
          <p:cNvPr id="11" name="Group 10">
            <a:extLst>
              <a:ext uri="{FF2B5EF4-FFF2-40B4-BE49-F238E27FC236}">
                <a16:creationId xmlns:a16="http://schemas.microsoft.com/office/drawing/2014/main" id="{759A7640-5529-CA42-9525-B295EDC48DB1}"/>
              </a:ext>
            </a:extLst>
          </p:cNvPr>
          <p:cNvGrpSpPr/>
          <p:nvPr/>
        </p:nvGrpSpPr>
        <p:grpSpPr>
          <a:xfrm>
            <a:off x="538929" y="2698686"/>
            <a:ext cx="7057891" cy="666414"/>
            <a:chOff x="538929" y="2698686"/>
            <a:chExt cx="7057891" cy="666414"/>
          </a:xfrm>
        </p:grpSpPr>
        <p:sp>
          <p:nvSpPr>
            <p:cNvPr id="6" name="Rounded Rectangle 5">
              <a:extLst>
                <a:ext uri="{FF2B5EF4-FFF2-40B4-BE49-F238E27FC236}">
                  <a16:creationId xmlns:a16="http://schemas.microsoft.com/office/drawing/2014/main" id="{4D53657E-3514-B444-9714-08D796DB7BBC}"/>
                </a:ext>
              </a:extLst>
            </p:cNvPr>
            <p:cNvSpPr/>
            <p:nvPr/>
          </p:nvSpPr>
          <p:spPr>
            <a:xfrm>
              <a:off x="538929" y="2993530"/>
              <a:ext cx="275847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8429C29-2D7F-2D4D-949A-A4EE7495E95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9528DD17-3550-E74E-8D03-58B706F813C7}"/>
              </a:ext>
            </a:extLst>
          </p:cNvPr>
          <p:cNvPicPr>
            <a:picLocks noChangeAspect="1"/>
          </p:cNvPicPr>
          <p:nvPr/>
        </p:nvPicPr>
        <p:blipFill>
          <a:blip r:embed="rId5"/>
          <a:stretch>
            <a:fillRect/>
          </a:stretch>
        </p:blipFill>
        <p:spPr>
          <a:xfrm rot="20846842">
            <a:off x="3536804" y="2475932"/>
            <a:ext cx="5436855" cy="2101877"/>
          </a:xfrm>
          <a:prstGeom prst="rect">
            <a:avLst/>
          </a:prstGeom>
        </p:spPr>
      </p:pic>
      <p:pic>
        <p:nvPicPr>
          <p:cNvPr id="12" name="Picture 11">
            <a:extLst>
              <a:ext uri="{FF2B5EF4-FFF2-40B4-BE49-F238E27FC236}">
                <a16:creationId xmlns:a16="http://schemas.microsoft.com/office/drawing/2014/main" id="{F1B7F5B8-B2F1-1947-9E66-97EAE80DD07F}"/>
              </a:ext>
            </a:extLst>
          </p:cNvPr>
          <p:cNvPicPr>
            <a:picLocks noChangeAspect="1"/>
          </p:cNvPicPr>
          <p:nvPr/>
        </p:nvPicPr>
        <p:blipFill>
          <a:blip r:embed="rId6"/>
          <a:stretch>
            <a:fillRect/>
          </a:stretch>
        </p:blipFill>
        <p:spPr>
          <a:xfrm>
            <a:off x="147576" y="3784155"/>
            <a:ext cx="3225800" cy="939800"/>
          </a:xfrm>
          <a:prstGeom prst="rect">
            <a:avLst/>
          </a:prstGeom>
        </p:spPr>
      </p:pic>
    </p:spTree>
    <p:extLst>
      <p:ext uri="{BB962C8B-B14F-4D97-AF65-F5344CB8AC3E}">
        <p14:creationId xmlns:p14="http://schemas.microsoft.com/office/powerpoint/2010/main" val="3999461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62D5-67BA-A640-AC63-2E2917D06507}"/>
              </a:ext>
            </a:extLst>
          </p:cNvPr>
          <p:cNvSpPr>
            <a:spLocks noGrp="1"/>
          </p:cNvSpPr>
          <p:nvPr>
            <p:ph type="title"/>
          </p:nvPr>
        </p:nvSpPr>
        <p:spPr/>
        <p:txBody>
          <a:bodyPr/>
          <a:lstStyle/>
          <a:p>
            <a:r>
              <a:rPr lang="en-US" sz="2800" dirty="0"/>
              <a:t>What’s Next?</a:t>
            </a:r>
          </a:p>
        </p:txBody>
      </p:sp>
      <p:sp>
        <p:nvSpPr>
          <p:cNvPr id="3" name="Text Placeholder 2">
            <a:extLst>
              <a:ext uri="{FF2B5EF4-FFF2-40B4-BE49-F238E27FC236}">
                <a16:creationId xmlns:a16="http://schemas.microsoft.com/office/drawing/2014/main" id="{5E86E43D-2773-FF4C-9329-96988F9B878E}"/>
              </a:ext>
            </a:extLst>
          </p:cNvPr>
          <p:cNvSpPr>
            <a:spLocks noGrp="1"/>
          </p:cNvSpPr>
          <p:nvPr>
            <p:ph type="body" idx="1"/>
          </p:nvPr>
        </p:nvSpPr>
        <p:spPr/>
        <p:txBody>
          <a:bodyPr/>
          <a:lstStyle/>
          <a:p>
            <a:r>
              <a:rPr lang="en-US" sz="1800" dirty="0"/>
              <a:t>HW 06 – 1 Week</a:t>
            </a:r>
          </a:p>
          <a:p>
            <a:r>
              <a:rPr lang="en-US" sz="1800" dirty="0"/>
              <a:t>Back quizzes (Q2 – Q5)</a:t>
            </a:r>
          </a:p>
          <a:p>
            <a:r>
              <a:rPr lang="en-US" sz="1800" dirty="0"/>
              <a:t>Quiz 06</a:t>
            </a:r>
          </a:p>
          <a:p>
            <a:r>
              <a:rPr lang="en-US" sz="1800" dirty="0"/>
              <a:t>Revise and resubmits of HW 05 as desired/necessary.</a:t>
            </a:r>
          </a:p>
          <a:p>
            <a:pPr lvl="1"/>
            <a:r>
              <a:rPr lang="en-US" sz="1800" dirty="0"/>
              <a:t>1 Week from return date.</a:t>
            </a:r>
          </a:p>
          <a:p>
            <a:r>
              <a:rPr lang="en-US" sz="1800" dirty="0"/>
              <a:t>Prepare for the reading and discussion</a:t>
            </a:r>
          </a:p>
        </p:txBody>
      </p:sp>
      <p:sp>
        <p:nvSpPr>
          <p:cNvPr id="4" name="Slide Number Placeholder 3">
            <a:extLst>
              <a:ext uri="{FF2B5EF4-FFF2-40B4-BE49-F238E27FC236}">
                <a16:creationId xmlns:a16="http://schemas.microsoft.com/office/drawing/2014/main" id="{04F4FB07-1E98-7849-8F2A-28D3965DDDC5}"/>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spTree>
    <p:extLst>
      <p:ext uri="{BB962C8B-B14F-4D97-AF65-F5344CB8AC3E}">
        <p14:creationId xmlns:p14="http://schemas.microsoft.com/office/powerpoint/2010/main" val="375493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14</a:t>
            </a:fld>
            <a:endParaRPr lang="en-US" altLang="en-US" sz="1200">
              <a:solidFill>
                <a:srgbClr val="0B87A1"/>
              </a:solidFill>
              <a:latin typeface="Dosis ExtraLight"/>
              <a:cs typeface="Dosis ExtraLight"/>
              <a:sym typeface="Dosis ExtraLight"/>
            </a:endParaRPr>
          </a:p>
        </p:txBody>
      </p:sp>
      <p:pic>
        <p:nvPicPr>
          <p:cNvPr id="15363" name="Google Shape;4809;p42">
            <a:hlinkClick r:id="rId3"/>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5"/>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7"/>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Software, like other inventions and creative works, is the </a:t>
            </a:r>
            <a:r>
              <a:rPr lang="en-US" sz="1800" b="1" i="1" dirty="0"/>
              <a:t>Intellectual Property (IP)</a:t>
            </a:r>
            <a:r>
              <a:rPr lang="en-US" sz="1800" dirty="0"/>
              <a:t> of those that created it, or the companies they work for (i.e. </a:t>
            </a:r>
            <a:r>
              <a:rPr lang="en-US" sz="1800" i="1" dirty="0"/>
              <a:t>work for hire</a:t>
            </a:r>
            <a:r>
              <a:rPr lang="en-US" sz="1800" dirty="0"/>
              <a:t>).</a:t>
            </a:r>
          </a:p>
          <a:p>
            <a:endParaRPr lang="en-US" sz="1600" dirty="0"/>
          </a:p>
          <a:p>
            <a:r>
              <a:rPr lang="en-US" sz="1800" dirty="0"/>
              <a:t>There are four main categories of legal protection for Intellectual Property:</a:t>
            </a:r>
          </a:p>
          <a:p>
            <a:pPr lvl="1"/>
            <a:r>
              <a:rPr lang="en-US" sz="1600" b="1" dirty="0"/>
              <a:t>Trademarks</a:t>
            </a:r>
          </a:p>
          <a:p>
            <a:pPr lvl="1"/>
            <a:r>
              <a:rPr lang="en-US" sz="1600" b="1" dirty="0"/>
              <a:t>Patents</a:t>
            </a:r>
          </a:p>
          <a:p>
            <a:pPr lvl="1"/>
            <a:r>
              <a:rPr lang="en-US" sz="1600" b="1" dirty="0"/>
              <a:t>Copyrights </a:t>
            </a:r>
          </a:p>
          <a:p>
            <a:pPr lvl="1"/>
            <a:r>
              <a:rPr lang="en-US" sz="1600" dirty="0"/>
              <a:t>Design Rights</a:t>
            </a:r>
          </a:p>
        </p:txBody>
      </p:sp>
    </p:spTree>
    <p:extLst>
      <p:ext uri="{BB962C8B-B14F-4D97-AF65-F5344CB8AC3E}">
        <p14:creationId xmlns:p14="http://schemas.microsoft.com/office/powerpoint/2010/main" val="261798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dissolve">
                                      <p:cBhvr>
                                        <p:cTn id="7" dur="500"/>
                                        <p:tgtEl>
                                          <p:spTgt spid="5">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dissolve">
                                      <p:cBhvr>
                                        <p:cTn id="10" dur="500"/>
                                        <p:tgtEl>
                                          <p:spTgt spid="5">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dissolve">
                                      <p:cBhvr>
                                        <p:cTn id="13" dur="500"/>
                                        <p:tgtEl>
                                          <p:spTgt spid="5">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5" end="5"/>
                                            </p:txEl>
                                          </p:spTgt>
                                        </p:tgtEl>
                                        <p:attrNameLst>
                                          <p:attrName>style.visibility</p:attrName>
                                        </p:attrNameLst>
                                      </p:cBhvr>
                                      <p:to>
                                        <p:strVal val="visible"/>
                                      </p:to>
                                    </p:set>
                                    <p:animEffect transition="in" filter="dissolve">
                                      <p:cBhvr>
                                        <p:cTn id="16" dur="500"/>
                                        <p:tgtEl>
                                          <p:spTgt spid="5">
                                            <p:txEl>
                                              <p:pRg st="5" end="5"/>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animEffect transition="in" filter="dissolve">
                                      <p:cBhvr>
                                        <p:cTn id="19"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99295"/>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877824"/>
            <a:ext cx="6761100" cy="3836226"/>
          </a:xfrm>
        </p:spPr>
        <p:txBody>
          <a:bodyPr/>
          <a:lstStyle/>
          <a:p>
            <a:r>
              <a:rPr lang="en-US" sz="2000" dirty="0"/>
              <a:t>Using the table at:</a:t>
            </a:r>
          </a:p>
          <a:p>
            <a:pPr lvl="1"/>
            <a:r>
              <a:rPr lang="en-US" sz="2400" dirty="0">
                <a:hlinkClick r:id="rId3"/>
              </a:rPr>
              <a:t>https://www.uspto.gov/trademarks/basics/trademark-patent-copyright</a:t>
            </a:r>
            <a:endParaRPr lang="en-US" sz="2400" dirty="0"/>
          </a:p>
          <a:p>
            <a:pPr marL="76200" indent="0">
              <a:buNone/>
            </a:pPr>
            <a:endParaRPr lang="en-US" sz="1050" dirty="0"/>
          </a:p>
          <a:p>
            <a:pPr marL="285750" indent="-285750">
              <a:buFont typeface="Arial" panose="020B0604020202020204" pitchFamily="34" charset="0"/>
              <a:buChar char="•"/>
            </a:pPr>
            <a:r>
              <a:rPr lang="en-US" sz="2000" dirty="0"/>
              <a:t>For each of:</a:t>
            </a:r>
          </a:p>
          <a:p>
            <a:pPr marL="742950" lvl="1" indent="-285750">
              <a:buFont typeface="Arial" panose="020B0604020202020204" pitchFamily="34" charset="0"/>
              <a:buChar char="•"/>
            </a:pPr>
            <a:r>
              <a:rPr lang="en-US" sz="1800" dirty="0"/>
              <a:t>Trademark</a:t>
            </a:r>
          </a:p>
          <a:p>
            <a:pPr marL="742950" lvl="1" indent="-285750">
              <a:buFont typeface="Arial" panose="020B0604020202020204" pitchFamily="34" charset="0"/>
              <a:buChar char="•"/>
            </a:pPr>
            <a:r>
              <a:rPr lang="en-US" sz="1800" dirty="0"/>
              <a:t>Patent</a:t>
            </a:r>
          </a:p>
          <a:p>
            <a:pPr marL="742950" lvl="1" indent="-285750">
              <a:buFont typeface="Arial" panose="020B0604020202020204" pitchFamily="34" charset="0"/>
              <a:buChar char="•"/>
            </a:pPr>
            <a:r>
              <a:rPr lang="en-US" sz="1800" dirty="0"/>
              <a:t>Copyright</a:t>
            </a:r>
            <a:endParaRPr lang="en-US" sz="1600" dirty="0"/>
          </a:p>
          <a:p>
            <a:pPr marL="285750" indent="-285750">
              <a:buFont typeface="Arial" panose="020B0604020202020204" pitchFamily="34" charset="0"/>
              <a:buChar char="•"/>
            </a:pPr>
            <a:r>
              <a:rPr lang="en-US" sz="1800" dirty="0"/>
              <a:t>Identify:</a:t>
            </a:r>
          </a:p>
          <a:p>
            <a:pPr marL="742950" lvl="1" indent="-285750">
              <a:buFont typeface="Arial" panose="020B0604020202020204" pitchFamily="34" charset="0"/>
              <a:buChar char="•"/>
            </a:pPr>
            <a:r>
              <a:rPr lang="en-US" sz="1800" dirty="0"/>
              <a:t>keywords that describe what is protected.</a:t>
            </a:r>
          </a:p>
          <a:p>
            <a:pPr marL="742950" lvl="1" indent="-285750">
              <a:buFont typeface="Arial" panose="020B0604020202020204" pitchFamily="34" charset="0"/>
              <a:buChar char="•"/>
            </a:pPr>
            <a:r>
              <a:rPr lang="en-US" sz="1800" dirty="0"/>
              <a:t>keywords that describe what is required to receive that protection.</a:t>
            </a:r>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3</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344908" y="1917705"/>
            <a:ext cx="2576884" cy="1835334"/>
          </a:xfrm>
          <a:prstGeom prst="rect">
            <a:avLst/>
          </a:prstGeom>
        </p:spPr>
      </p:pic>
    </p:spTree>
    <p:extLst>
      <p:ext uri="{BB962C8B-B14F-4D97-AF65-F5344CB8AC3E}">
        <p14:creationId xmlns:p14="http://schemas.microsoft.com/office/powerpoint/2010/main" val="471684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51537"/>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651579"/>
            <a:ext cx="6761100" cy="3836226"/>
          </a:xfrm>
        </p:spPr>
        <p:txBody>
          <a:bodyPr/>
          <a:lstStyle/>
          <a:p>
            <a:r>
              <a:rPr lang="en-US" sz="2000" dirty="0"/>
              <a:t>Using the last activity and the table at:</a:t>
            </a:r>
          </a:p>
          <a:p>
            <a:pPr lvl="1"/>
            <a:r>
              <a:rPr lang="en-US" sz="2400" dirty="0">
                <a:hlinkClick r:id="rId3"/>
              </a:rPr>
              <a:t>https://www.uspto.gov/trademarks/basics/trademark-patent-copyright</a:t>
            </a:r>
            <a:endParaRPr lang="en-US" sz="2400" dirty="0"/>
          </a:p>
          <a:p>
            <a:endParaRPr lang="en-US" sz="1050" dirty="0"/>
          </a:p>
          <a:p>
            <a:pPr marL="285750" indent="-285750">
              <a:buFont typeface="Arial" panose="020B0604020202020204" pitchFamily="34" charset="0"/>
              <a:buChar char="•"/>
            </a:pPr>
            <a:r>
              <a:rPr lang="en-US" sz="2000" dirty="0"/>
              <a:t>Discuss and come to a consensus of the type of protection that is most likely to apply to each of the following:</a:t>
            </a:r>
          </a:p>
          <a:p>
            <a:pPr marL="742950" lvl="1" indent="-285750">
              <a:buFont typeface="Arial" panose="020B0604020202020204" pitchFamily="34" charset="0"/>
              <a:buChar char="•"/>
            </a:pPr>
            <a:r>
              <a:rPr lang="en-US" dirty="0"/>
              <a:t>This presentation</a:t>
            </a:r>
          </a:p>
          <a:p>
            <a:pPr marL="742950" lvl="1" indent="-285750">
              <a:buFont typeface="Arial" panose="020B0604020202020204" pitchFamily="34" charset="0"/>
              <a:buChar char="•"/>
            </a:pPr>
            <a:r>
              <a:rPr lang="en-US" dirty="0"/>
              <a:t>The name Microsoft</a:t>
            </a:r>
          </a:p>
          <a:p>
            <a:pPr marL="742950" lvl="1" indent="-285750">
              <a:buFont typeface="Arial" panose="020B0604020202020204" pitchFamily="34" charset="0"/>
              <a:buChar char="•"/>
            </a:pPr>
            <a:r>
              <a:rPr lang="en-US" dirty="0"/>
              <a:t>The Java </a:t>
            </a:r>
            <a:r>
              <a:rPr lang="en-US" dirty="0">
                <a:latin typeface="Courier" pitchFamily="2" charset="0"/>
              </a:rPr>
              <a:t>String</a:t>
            </a:r>
            <a:r>
              <a:rPr lang="en-US" dirty="0"/>
              <a:t> class</a:t>
            </a:r>
          </a:p>
          <a:p>
            <a:pPr marL="742950" lvl="1" indent="-285750">
              <a:buFont typeface="Arial" panose="020B0604020202020204" pitchFamily="34" charset="0"/>
              <a:buChar char="•"/>
            </a:pPr>
            <a:r>
              <a:rPr lang="en-US" dirty="0"/>
              <a:t>The sound an iMac makes at startup</a:t>
            </a:r>
          </a:p>
          <a:p>
            <a:pPr marL="742950" lvl="1" indent="-285750">
              <a:buFont typeface="Arial" panose="020B0604020202020204" pitchFamily="34" charset="0"/>
              <a:buChar char="•"/>
            </a:pPr>
            <a:r>
              <a:rPr lang="en-US" dirty="0"/>
              <a:t>The Linux kernel</a:t>
            </a:r>
          </a:p>
          <a:p>
            <a:pPr marL="742950" lvl="1" indent="-285750">
              <a:buFont typeface="Arial" panose="020B0604020202020204" pitchFamily="34" charset="0"/>
              <a:buChar char="•"/>
            </a:pPr>
            <a:r>
              <a:rPr lang="en-US" dirty="0"/>
              <a:t>The Microsoft Windows operating system</a:t>
            </a:r>
          </a:p>
          <a:p>
            <a:pPr marL="742950" lvl="1" indent="-285750">
              <a:buFont typeface="Arial" panose="020B0604020202020204" pitchFamily="34" charset="0"/>
              <a:buChar char="•"/>
            </a:pPr>
            <a:r>
              <a:rPr lang="en-US" dirty="0"/>
              <a:t>Google’s PageRank algorithm</a:t>
            </a:r>
          </a:p>
          <a:p>
            <a:pPr marL="742950" lvl="1" indent="-285750">
              <a:buFont typeface="Arial" panose="020B0604020202020204" pitchFamily="34" charset="0"/>
              <a:buChar char="•"/>
            </a:pPr>
            <a:r>
              <a:rPr lang="en-US" dirty="0"/>
              <a:t>The term PageRank</a:t>
            </a:r>
          </a:p>
          <a:p>
            <a:pPr marL="742950" lvl="1" indent="-285750">
              <a:buFont typeface="Arial" panose="020B0604020202020204" pitchFamily="34" charset="0"/>
              <a:buChar char="•"/>
            </a:pPr>
            <a:r>
              <a:rPr lang="en-US" dirty="0"/>
              <a:t>Google’s implementation of PageRank</a:t>
            </a:r>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4</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269494" y="3078574"/>
            <a:ext cx="2576884" cy="1835334"/>
          </a:xfrm>
          <a:prstGeom prst="rect">
            <a:avLst/>
          </a:prstGeom>
        </p:spPr>
      </p:pic>
    </p:spTree>
    <p:extLst>
      <p:ext uri="{BB962C8B-B14F-4D97-AF65-F5344CB8AC3E}">
        <p14:creationId xmlns:p14="http://schemas.microsoft.com/office/powerpoint/2010/main" val="1749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81F80-5E13-F944-BBE1-E9331B576A80}"/>
              </a:ext>
            </a:extLst>
          </p:cNvPr>
          <p:cNvSpPr>
            <a:spLocks noGrp="1"/>
          </p:cNvSpPr>
          <p:nvPr>
            <p:ph type="title"/>
          </p:nvPr>
        </p:nvSpPr>
        <p:spPr>
          <a:xfrm>
            <a:off x="718300" y="16999"/>
            <a:ext cx="6761100" cy="857400"/>
          </a:xfrm>
        </p:spPr>
        <p:txBody>
          <a:bodyPr/>
          <a:lstStyle/>
          <a:p>
            <a:r>
              <a:rPr lang="en-US" sz="3200" dirty="0"/>
              <a:t>Software as Intellectual Property</a:t>
            </a:r>
          </a:p>
        </p:txBody>
      </p:sp>
      <p:sp>
        <p:nvSpPr>
          <p:cNvPr id="3" name="Text Placeholder 2">
            <a:extLst>
              <a:ext uri="{FF2B5EF4-FFF2-40B4-BE49-F238E27FC236}">
                <a16:creationId xmlns:a16="http://schemas.microsoft.com/office/drawing/2014/main" id="{A485CF13-BE02-8F4E-906C-D7C6AEB30197}"/>
              </a:ext>
            </a:extLst>
          </p:cNvPr>
          <p:cNvSpPr>
            <a:spLocks noGrp="1"/>
          </p:cNvSpPr>
          <p:nvPr>
            <p:ph type="body" idx="1"/>
          </p:nvPr>
        </p:nvSpPr>
        <p:spPr>
          <a:xfrm>
            <a:off x="718300" y="1056894"/>
            <a:ext cx="6761100" cy="3935730"/>
          </a:xfrm>
        </p:spPr>
        <p:txBody>
          <a:bodyPr/>
          <a:lstStyle/>
          <a:p>
            <a:r>
              <a:rPr lang="en-US" sz="1800" dirty="0"/>
              <a:t>For software as intellectual property it is possible that multiple protections apply:</a:t>
            </a:r>
          </a:p>
          <a:p>
            <a:endParaRPr lang="en-US" sz="1800" dirty="0"/>
          </a:p>
          <a:p>
            <a:pPr lvl="1"/>
            <a:r>
              <a:rPr lang="en-US" sz="1600" dirty="0"/>
              <a:t>It is a “</a:t>
            </a:r>
            <a:r>
              <a:rPr lang="en-US" sz="1600" i="1" dirty="0"/>
              <a:t>creative work</a:t>
            </a:r>
            <a:r>
              <a:rPr lang="en-US" sz="1600" dirty="0"/>
              <a:t>” that exists “</a:t>
            </a:r>
            <a:r>
              <a:rPr lang="en-US" sz="1600" i="1" dirty="0"/>
              <a:t>in a tangible medium</a:t>
            </a:r>
            <a:r>
              <a:rPr lang="en-US" sz="1600" dirty="0"/>
              <a:t>.”</a:t>
            </a:r>
          </a:p>
          <a:p>
            <a:pPr lvl="2"/>
            <a:r>
              <a:rPr lang="en-US" sz="1600" dirty="0"/>
              <a:t>That program is </a:t>
            </a:r>
            <a:r>
              <a:rPr lang="en-US" sz="1600" b="1" i="1" dirty="0"/>
              <a:t>copyrighted</a:t>
            </a:r>
          </a:p>
          <a:p>
            <a:pPr lvl="1"/>
            <a:endParaRPr lang="en-US" sz="1600" dirty="0"/>
          </a:p>
          <a:p>
            <a:pPr lvl="1"/>
            <a:r>
              <a:rPr lang="en-US" sz="1600" dirty="0"/>
              <a:t>It can “</a:t>
            </a:r>
            <a:r>
              <a:rPr lang="en-US" sz="1600" i="1" dirty="0"/>
              <a:t>express a process</a:t>
            </a:r>
            <a:r>
              <a:rPr lang="en-US" sz="1600" dirty="0"/>
              <a:t>” that is “</a:t>
            </a:r>
            <a:r>
              <a:rPr lang="en-US" sz="1600" i="1" dirty="0"/>
              <a:t>new, unique</a:t>
            </a:r>
            <a:r>
              <a:rPr lang="en-US" sz="1600" dirty="0"/>
              <a:t>”, and “</a:t>
            </a:r>
            <a:r>
              <a:rPr lang="en-US" sz="1600" i="1" dirty="0"/>
              <a:t>usable in some type of industry</a:t>
            </a:r>
            <a:r>
              <a:rPr lang="en-US" sz="1600" dirty="0"/>
              <a:t>.”</a:t>
            </a:r>
          </a:p>
          <a:p>
            <a:pPr lvl="2"/>
            <a:r>
              <a:rPr lang="en-US" sz="1600" dirty="0"/>
              <a:t>That process can be </a:t>
            </a:r>
            <a:r>
              <a:rPr lang="en-US" sz="1600" b="1" i="1" dirty="0"/>
              <a:t>patented</a:t>
            </a:r>
            <a:r>
              <a:rPr lang="en-US" sz="1600" dirty="0"/>
              <a:t>.</a:t>
            </a:r>
          </a:p>
          <a:p>
            <a:pPr lvl="2"/>
            <a:endParaRPr lang="en-US" sz="1600" dirty="0"/>
          </a:p>
          <a:p>
            <a:pPr lvl="1"/>
            <a:r>
              <a:rPr lang="en-US" sz="1600" dirty="0"/>
              <a:t>It provides “</a:t>
            </a:r>
            <a:r>
              <a:rPr lang="en-US" sz="1600" i="1" dirty="0"/>
              <a:t>goods or services</a:t>
            </a:r>
            <a:r>
              <a:rPr lang="en-US" sz="1600" dirty="0"/>
              <a:t>” and the name “</a:t>
            </a:r>
            <a:r>
              <a:rPr lang="en-US" sz="1600" i="1" dirty="0"/>
              <a:t>distinguishes them from others</a:t>
            </a:r>
            <a:r>
              <a:rPr lang="en-US" sz="1600" dirty="0"/>
              <a:t>.”</a:t>
            </a:r>
          </a:p>
          <a:p>
            <a:pPr lvl="2"/>
            <a:r>
              <a:rPr lang="en-US" sz="1600" dirty="0"/>
              <a:t>That name can be </a:t>
            </a:r>
            <a:r>
              <a:rPr lang="en-US" sz="1600" b="1" i="1" dirty="0"/>
              <a:t>trademarked</a:t>
            </a:r>
            <a:r>
              <a:rPr lang="en-US" sz="1600" dirty="0"/>
              <a:t>.</a:t>
            </a:r>
          </a:p>
        </p:txBody>
      </p:sp>
      <p:sp>
        <p:nvSpPr>
          <p:cNvPr id="4" name="Slide Number Placeholder 3">
            <a:extLst>
              <a:ext uri="{FF2B5EF4-FFF2-40B4-BE49-F238E27FC236}">
                <a16:creationId xmlns:a16="http://schemas.microsoft.com/office/drawing/2014/main" id="{4E0C0CF4-76BA-4F4C-B8D3-1D621958FC77}"/>
              </a:ext>
            </a:extLst>
          </p:cNvPr>
          <p:cNvSpPr>
            <a:spLocks noGrp="1"/>
          </p:cNvSpPr>
          <p:nvPr>
            <p:ph type="sldNum" idx="10"/>
          </p:nvPr>
        </p:nvSpPr>
        <p:spPr/>
        <p:txBody>
          <a:bodyPr/>
          <a:lstStyle/>
          <a:p>
            <a:fld id="{BDFCAF28-37E0-B74A-A667-EBA3961B24E0}" type="slidenum">
              <a:rPr lang="en-US" altLang="en-US" smtClean="0"/>
              <a:pPr/>
              <a:t>5</a:t>
            </a:fld>
            <a:endParaRPr lang="en-US" altLang="en-US" dirty="0"/>
          </a:p>
        </p:txBody>
      </p:sp>
    </p:spTree>
    <p:extLst>
      <p:ext uri="{BB962C8B-B14F-4D97-AF65-F5344CB8AC3E}">
        <p14:creationId xmlns:p14="http://schemas.microsoft.com/office/powerpoint/2010/main" val="33023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dissolve">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animEffect transition="in" filter="dissolve">
                                      <p:cBhvr>
                                        <p:cTn id="1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529063"/>
            <a:ext cx="6761100" cy="857400"/>
          </a:xfrm>
        </p:spPr>
        <p:txBody>
          <a:bodyPr/>
          <a:lstStyle/>
          <a:p>
            <a:r>
              <a:rPr lang="en-US" sz="2800" dirty="0"/>
              <a:t>Copyright - Key Points</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1472184"/>
            <a:ext cx="6761100" cy="3241866"/>
          </a:xfrm>
        </p:spPr>
        <p:txBody>
          <a:bodyPr/>
          <a:lstStyle/>
          <a:p>
            <a:r>
              <a:rPr lang="en-US" sz="2000" dirty="0"/>
              <a:t>Protects:</a:t>
            </a:r>
          </a:p>
          <a:p>
            <a:pPr lvl="1"/>
            <a:r>
              <a:rPr lang="en-US" sz="2000" dirty="0"/>
              <a:t>Creative works</a:t>
            </a:r>
          </a:p>
          <a:p>
            <a:r>
              <a:rPr lang="en-US" sz="2000" dirty="0"/>
              <a:t>Requires:</a:t>
            </a:r>
          </a:p>
          <a:p>
            <a:pPr lvl="1"/>
            <a:r>
              <a:rPr lang="en-US" sz="2000" dirty="0"/>
              <a:t>Work must be original</a:t>
            </a:r>
          </a:p>
          <a:p>
            <a:pPr lvl="1"/>
            <a:r>
              <a:rPr lang="en-US" sz="2000" dirty="0"/>
              <a:t>Must exist in a tangible medium</a:t>
            </a:r>
          </a:p>
          <a:p>
            <a:endParaRPr lang="en-US" sz="2000" dirty="0"/>
          </a:p>
          <a:p>
            <a:r>
              <a:rPr lang="en-US" sz="2000" dirty="0"/>
              <a:t>Copyright </a:t>
            </a:r>
            <a:r>
              <a:rPr lang="en-US" sz="2000" b="1" dirty="0"/>
              <a:t>applies immediately </a:t>
            </a:r>
            <a:r>
              <a:rPr lang="en-US" sz="2000" dirty="0"/>
              <a:t>upon the work being fixed in a tangible medium.</a:t>
            </a:r>
          </a:p>
          <a:p>
            <a:pPr lvl="1"/>
            <a:r>
              <a:rPr lang="en-US" sz="2000" dirty="0"/>
              <a:t>Can but does not have to be registered</a:t>
            </a:r>
          </a:p>
          <a:p>
            <a:pPr lvl="1"/>
            <a:endParaRPr lang="en-US" sz="2000" dirty="0"/>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4051806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529063"/>
            <a:ext cx="6761100" cy="857400"/>
          </a:xfrm>
        </p:spPr>
        <p:txBody>
          <a:bodyPr/>
          <a:lstStyle/>
          <a:p>
            <a:r>
              <a:rPr lang="en-US" sz="2800" dirty="0"/>
              <a:t>Software and Licensing</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1472184"/>
            <a:ext cx="6761100" cy="3241866"/>
          </a:xfrm>
        </p:spPr>
        <p:txBody>
          <a:bodyPr/>
          <a:lstStyle/>
          <a:p>
            <a:r>
              <a:rPr lang="en-US" sz="1800" b="1" i="1" dirty="0"/>
              <a:t>Software licenses </a:t>
            </a:r>
            <a:r>
              <a:rPr lang="en-US" sz="1800" dirty="0"/>
              <a:t>are legal documents </a:t>
            </a:r>
            <a:r>
              <a:rPr lang="en-US" sz="1800" b="1" i="1" dirty="0"/>
              <a:t>used by copyright holders</a:t>
            </a:r>
            <a:r>
              <a:rPr lang="en-US" sz="1800" dirty="0"/>
              <a:t> to </a:t>
            </a:r>
            <a:r>
              <a:rPr lang="en-US" sz="1800" b="1" i="1" dirty="0"/>
              <a:t>grant or restrict your permission (rights) </a:t>
            </a:r>
            <a:r>
              <a:rPr lang="en-US" sz="1800" dirty="0"/>
              <a:t>to copy, distribute, modify and redistribute the software.</a:t>
            </a:r>
          </a:p>
          <a:p>
            <a:endParaRPr lang="en-US" sz="1200" dirty="0"/>
          </a:p>
          <a:p>
            <a:pPr lvl="1"/>
            <a:r>
              <a:rPr lang="en-US" sz="1600" b="1" dirty="0"/>
              <a:t>Proprietary Software Licenses</a:t>
            </a:r>
          </a:p>
          <a:p>
            <a:pPr lvl="2"/>
            <a:r>
              <a:rPr lang="en-US" sz="1600" dirty="0"/>
              <a:t>Commercial development</a:t>
            </a:r>
          </a:p>
          <a:p>
            <a:pPr lvl="2"/>
            <a:r>
              <a:rPr lang="en-US" sz="1600" dirty="0"/>
              <a:t>Restrictive</a:t>
            </a:r>
          </a:p>
          <a:p>
            <a:pPr lvl="1"/>
            <a:endParaRPr lang="en-US" sz="1600" dirty="0"/>
          </a:p>
          <a:p>
            <a:pPr lvl="1"/>
            <a:r>
              <a:rPr lang="en-US" sz="1600" b="1" dirty="0"/>
              <a:t>Free and Open Source Software (FOSS) Licenses</a:t>
            </a:r>
          </a:p>
          <a:p>
            <a:pPr lvl="2"/>
            <a:r>
              <a:rPr lang="en-US" sz="1600" dirty="0"/>
              <a:t>Community development</a:t>
            </a:r>
            <a:endParaRPr lang="en-US" sz="1800" dirty="0"/>
          </a:p>
          <a:p>
            <a:pPr lvl="2"/>
            <a:r>
              <a:rPr lang="en-US" sz="1600" dirty="0"/>
              <a:t>Permissive</a:t>
            </a:r>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7</a:t>
            </a:fld>
            <a:endParaRPr lang="en-US" altLang="en-US"/>
          </a:p>
        </p:txBody>
      </p:sp>
    </p:spTree>
    <p:extLst>
      <p:ext uri="{BB962C8B-B14F-4D97-AF65-F5344CB8AC3E}">
        <p14:creationId xmlns:p14="http://schemas.microsoft.com/office/powerpoint/2010/main" val="1211892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0FAD7-D745-C941-8C24-DECD5689500C}"/>
              </a:ext>
            </a:extLst>
          </p:cNvPr>
          <p:cNvSpPr>
            <a:spLocks noGrp="1"/>
          </p:cNvSpPr>
          <p:nvPr>
            <p:ph type="title"/>
          </p:nvPr>
        </p:nvSpPr>
        <p:spPr>
          <a:xfrm>
            <a:off x="718300" y="81007"/>
            <a:ext cx="6761100" cy="857400"/>
          </a:xfrm>
        </p:spPr>
        <p:txBody>
          <a:bodyPr/>
          <a:lstStyle/>
          <a:p>
            <a:r>
              <a:rPr lang="en-US" sz="2800" dirty="0"/>
              <a:t>FOSS Licenses</a:t>
            </a:r>
          </a:p>
        </p:txBody>
      </p:sp>
      <p:sp>
        <p:nvSpPr>
          <p:cNvPr id="3" name="Text Placeholder 2">
            <a:extLst>
              <a:ext uri="{FF2B5EF4-FFF2-40B4-BE49-F238E27FC236}">
                <a16:creationId xmlns:a16="http://schemas.microsoft.com/office/drawing/2014/main" id="{8D221D46-0E35-C149-816C-D9E86A5E202D}"/>
              </a:ext>
            </a:extLst>
          </p:cNvPr>
          <p:cNvSpPr>
            <a:spLocks noGrp="1"/>
          </p:cNvSpPr>
          <p:nvPr>
            <p:ph type="body" idx="1"/>
          </p:nvPr>
        </p:nvSpPr>
        <p:spPr>
          <a:xfrm>
            <a:off x="718300" y="1086680"/>
            <a:ext cx="6578612" cy="3259074"/>
          </a:xfrm>
        </p:spPr>
        <p:txBody>
          <a:bodyPr/>
          <a:lstStyle/>
          <a:p>
            <a:r>
              <a:rPr lang="en-US" sz="1800" dirty="0"/>
              <a:t>A license makes software Free and Open Source by </a:t>
            </a:r>
            <a:r>
              <a:rPr lang="en-US" sz="1800" b="1" i="1" dirty="0"/>
              <a:t>granting specific permissions </a:t>
            </a:r>
            <a:r>
              <a:rPr lang="en-US" sz="1800" dirty="0"/>
              <a:t>for how others may use the copyrighted work and by </a:t>
            </a:r>
            <a:r>
              <a:rPr lang="en-US" sz="1800" b="1" i="1" dirty="0"/>
              <a:t>specifying what is required </a:t>
            </a:r>
            <a:r>
              <a:rPr lang="en-US" sz="1800" dirty="0"/>
              <a:t>of those users in order to receive the permissions.</a:t>
            </a:r>
          </a:p>
          <a:p>
            <a:endParaRPr lang="en-US" sz="1800" dirty="0"/>
          </a:p>
          <a:p>
            <a:pPr lvl="1"/>
            <a:r>
              <a:rPr lang="en-US" sz="1800" b="1" dirty="0"/>
              <a:t>Permissive Licenses</a:t>
            </a:r>
          </a:p>
          <a:p>
            <a:pPr lvl="2"/>
            <a:r>
              <a:rPr lang="en-US" sz="1800" dirty="0"/>
              <a:t>Permissions: “Do Anything” / “Anything Goes”</a:t>
            </a:r>
          </a:p>
          <a:p>
            <a:pPr lvl="2"/>
            <a:r>
              <a:rPr lang="en-US" sz="1800" dirty="0"/>
              <a:t>Requirements: Typically just attribution</a:t>
            </a:r>
          </a:p>
          <a:p>
            <a:endParaRPr lang="en-US" sz="1800" dirty="0"/>
          </a:p>
          <a:p>
            <a:pPr lvl="1"/>
            <a:r>
              <a:rPr lang="en-US" sz="1800" b="1" dirty="0"/>
              <a:t>Copyleft Licenses</a:t>
            </a:r>
          </a:p>
          <a:p>
            <a:pPr lvl="2"/>
            <a:r>
              <a:rPr lang="en-US" sz="1800" dirty="0"/>
              <a:t>Permissions: Four freedoms:</a:t>
            </a:r>
          </a:p>
          <a:p>
            <a:pPr lvl="2"/>
            <a:r>
              <a:rPr lang="en-US" sz="1800" dirty="0"/>
              <a:t>Requirements:  “Share-a-like” / ”Reciprocal”</a:t>
            </a:r>
          </a:p>
          <a:p>
            <a:pPr lvl="3"/>
            <a:r>
              <a:rPr lang="en-US" sz="1600" dirty="0"/>
              <a:t>”Contagious” / “Viral”</a:t>
            </a:r>
          </a:p>
        </p:txBody>
      </p:sp>
      <p:sp>
        <p:nvSpPr>
          <p:cNvPr id="4" name="Slide Number Placeholder 3">
            <a:extLst>
              <a:ext uri="{FF2B5EF4-FFF2-40B4-BE49-F238E27FC236}">
                <a16:creationId xmlns:a16="http://schemas.microsoft.com/office/drawing/2014/main" id="{D06CD95A-ED3A-C74F-BE32-2FE9868A8442}"/>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Tree>
    <p:extLst>
      <p:ext uri="{BB962C8B-B14F-4D97-AF65-F5344CB8AC3E}">
        <p14:creationId xmlns:p14="http://schemas.microsoft.com/office/powerpoint/2010/main" val="602826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dissolve">
                                      <p:cBhvr>
                                        <p:cTn id="23" dur="500"/>
                                        <p:tgtEl>
                                          <p:spTgt spid="3">
                                            <p:txEl>
                                              <p:pRg st="7" end="7"/>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dissolve">
                                      <p:cBhvr>
                                        <p:cTn id="31"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pPr marL="38100" indent="0">
              <a:buNone/>
            </a:pPr>
            <a:r>
              <a:rPr lang="en-US" sz="2000" i="0" dirty="0">
                <a:solidFill>
                  <a:schemeClr val="bg1"/>
                </a:solidFill>
              </a:rPr>
              <a:t>The MIT License (MIT)</a:t>
            </a:r>
          </a:p>
          <a:p>
            <a:pPr marL="38100" indent="0">
              <a:buNone/>
            </a:pPr>
            <a:endParaRPr lang="en-US" sz="2000" i="0" dirty="0">
              <a:solidFill>
                <a:schemeClr val="bg1"/>
              </a:solidFill>
            </a:endParaRPr>
          </a:p>
          <a:p>
            <a:pPr marL="38100" indent="0">
              <a:buNone/>
            </a:pPr>
            <a:r>
              <a:rPr lang="en-US" sz="2000" i="0" dirty="0">
                <a:solidFill>
                  <a:schemeClr val="bg1"/>
                </a:solidFill>
              </a:rPr>
              <a:t>Copyright (c) &lt;year&gt; &lt;copyright holders&gt;</a:t>
            </a:r>
          </a:p>
          <a:p>
            <a:pPr marL="38100" indent="0">
              <a:buNone/>
            </a:pPr>
            <a:endParaRPr lang="en-US" sz="2000" i="0" dirty="0">
              <a:solidFill>
                <a:schemeClr val="bg1"/>
              </a:solidFill>
            </a:endParaRPr>
          </a:p>
          <a:p>
            <a:pPr marL="38100" indent="0">
              <a:buNone/>
            </a:pPr>
            <a:r>
              <a:rPr lang="en-US" sz="2000" i="0" dirty="0">
                <a:solidFill>
                  <a:schemeClr val="bg1"/>
                </a:solidFill>
              </a:rPr>
              <a:t>Permission is hereby granted, free of charge, to any person obtaining a copy of this software and associated documentation files (the "Software"), to deal in the Software without restriction, including without limitation the rights to use, copy, modify, merge, publish, distribute, sublicense, and/or sell copies of the Software, and to permit persons to whom the Software is furnished to do so, subject to the following conditions:</a:t>
            </a:r>
          </a:p>
          <a:p>
            <a:pPr marL="38100" indent="0">
              <a:buNone/>
            </a:pPr>
            <a:endParaRPr lang="en-US" sz="2000" i="0" dirty="0">
              <a:solidFill>
                <a:schemeClr val="bg1"/>
              </a:solidFill>
            </a:endParaRPr>
          </a:p>
          <a:p>
            <a:pPr marL="38100" indent="0">
              <a:buNone/>
            </a:pPr>
            <a:r>
              <a:rPr lang="en-US" sz="2000" i="0" dirty="0">
                <a:solidFill>
                  <a:schemeClr val="bg1"/>
                </a:solidFill>
              </a:rPr>
              <a:t>The above copyright notice and this permission notice shall be included in all copies or substantial portions of the Software.</a:t>
            </a:r>
          </a:p>
          <a:p>
            <a:pPr marL="38100" indent="0">
              <a:buNone/>
            </a:pPr>
            <a:endParaRPr lang="en-US" sz="800" i="0" dirty="0">
              <a:solidFill>
                <a:schemeClr val="bg1"/>
              </a:solidFill>
            </a:endParaRPr>
          </a:p>
          <a:p>
            <a:pPr marL="38100" indent="0">
              <a:buNone/>
            </a:pPr>
            <a:r>
              <a:rPr lang="en-US" sz="800" i="0" dirty="0">
                <a:solidFill>
                  <a:schemeClr val="bg1"/>
                </a:solidFill>
              </a:rPr>
              <a:t>THE SOFTWARE IS PROVIDED "AS IS", WITHOUT WARRANTY OF ANY KIND, EXPRESS OR IMPLIED, INCLUDING BUT NOT LIMITED TO THE WARRANTIES OF MERCHANTABILITY, FITNESS FOR A PARTICULAR PURPOSE AND NONINFRINGEMENT. IN NO EVENT SHALL THE AUTHORS OR COPYRIGHT HOLDERS BE LIABLE FOR ANY CLAIM, DAMAGES OR OTHER LIABILITY, WHETHER IN AN ACTION OF CONTRACT, TORT OR OTHERWISE, ARISING FROM, OUT OF OR IN CONNECTION WITH THE SOFTWARE OR THE USE OR OTHER DEALINGS IN THE SOFTWARE.</a:t>
            </a:r>
          </a:p>
          <a:p>
            <a:endParaRPr lang="en-US" sz="1400" dirty="0">
              <a:solidFill>
                <a:schemeClr val="bg1"/>
              </a:solidFill>
            </a:endParaRPr>
          </a:p>
        </p:txBody>
      </p:sp>
      <p:sp>
        <p:nvSpPr>
          <p:cNvPr id="2" name="Rounded Rectangle 1">
            <a:extLst>
              <a:ext uri="{FF2B5EF4-FFF2-40B4-BE49-F238E27FC236}">
                <a16:creationId xmlns:a16="http://schemas.microsoft.com/office/drawing/2014/main" id="{20054B44-00DD-09E8-6300-A92022EAB2D5}"/>
              </a:ext>
            </a:extLst>
          </p:cNvPr>
          <p:cNvSpPr/>
          <p:nvPr/>
        </p:nvSpPr>
        <p:spPr>
          <a:xfrm>
            <a:off x="365919" y="1922525"/>
            <a:ext cx="7411194" cy="952649"/>
          </a:xfrm>
          <a:custGeom>
            <a:avLst/>
            <a:gdLst>
              <a:gd name="connsiteX0" fmla="*/ 0 w 7411194"/>
              <a:gd name="connsiteY0" fmla="*/ 158778 h 952649"/>
              <a:gd name="connsiteX1" fmla="*/ 158778 w 7411194"/>
              <a:gd name="connsiteY1" fmla="*/ 0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0 w 7411194"/>
              <a:gd name="connsiteY8" fmla="*/ 158778 h 952649"/>
              <a:gd name="connsiteX0" fmla="*/ 0 w 7411194"/>
              <a:gd name="connsiteY0" fmla="*/ 158778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0 w 7411194"/>
              <a:gd name="connsiteY8" fmla="*/ 158778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2516957 w 7411194"/>
              <a:gd name="connsiteY8" fmla="*/ 337887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1293199 w 7411194"/>
              <a:gd name="connsiteY8" fmla="*/ 566151 h 952649"/>
              <a:gd name="connsiteX9" fmla="*/ 2516957 w 7411194"/>
              <a:gd name="connsiteY9" fmla="*/ 337887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11154 w 7411194"/>
              <a:gd name="connsiteY8" fmla="*/ 339908 h 952649"/>
              <a:gd name="connsiteX9" fmla="*/ 2516957 w 7411194"/>
              <a:gd name="connsiteY9" fmla="*/ 337887 h 95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11194" h="952649">
                <a:moveTo>
                  <a:pt x="2516957" y="337887"/>
                </a:moveTo>
                <a:cubicBezTo>
                  <a:pt x="2516957" y="250196"/>
                  <a:pt x="2465495" y="9427"/>
                  <a:pt x="2553186" y="9427"/>
                </a:cubicBezTo>
                <a:lnTo>
                  <a:pt x="7252416" y="0"/>
                </a:lnTo>
                <a:cubicBezTo>
                  <a:pt x="7340107" y="0"/>
                  <a:pt x="7411194" y="71087"/>
                  <a:pt x="7411194" y="158778"/>
                </a:cubicBezTo>
                <a:lnTo>
                  <a:pt x="7411194" y="793871"/>
                </a:lnTo>
                <a:cubicBezTo>
                  <a:pt x="7411194" y="881562"/>
                  <a:pt x="7340107" y="952649"/>
                  <a:pt x="7252416" y="952649"/>
                </a:cubicBezTo>
                <a:lnTo>
                  <a:pt x="158778" y="952649"/>
                </a:lnTo>
                <a:cubicBezTo>
                  <a:pt x="71087" y="952649"/>
                  <a:pt x="0" y="881562"/>
                  <a:pt x="0" y="793871"/>
                </a:cubicBezTo>
                <a:lnTo>
                  <a:pt x="11154" y="339908"/>
                </a:lnTo>
                <a:lnTo>
                  <a:pt x="2516957" y="337887"/>
                </a:lnTo>
                <a:close/>
              </a:path>
            </a:pathLst>
          </a:cu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143B9872-30A0-2A29-4F34-2F524CDE9E58}"/>
              </a:ext>
            </a:extLst>
          </p:cNvPr>
          <p:cNvSpPr/>
          <p:nvPr/>
        </p:nvSpPr>
        <p:spPr>
          <a:xfrm>
            <a:off x="365919" y="371661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390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5404</TotalTime>
  <Words>3225</Words>
  <Application>Microsoft Macintosh PowerPoint</Application>
  <PresentationFormat>On-screen Show (16:9)</PresentationFormat>
  <Paragraphs>373</Paragraphs>
  <Slides>14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Courier</vt:lpstr>
      <vt:lpstr>Dosis</vt:lpstr>
      <vt:lpstr>Dosis ExtraLight</vt:lpstr>
      <vt:lpstr>Titillium Web Light</vt:lpstr>
      <vt:lpstr>Mowbray template</vt:lpstr>
      <vt:lpstr>06 – Intellectual Property and Software Licensing</vt:lpstr>
      <vt:lpstr>Intellectual Property Protections</vt:lpstr>
      <vt:lpstr>Activity</vt:lpstr>
      <vt:lpstr>Activity</vt:lpstr>
      <vt:lpstr>Software as Intellectual Property</vt:lpstr>
      <vt:lpstr>Copyright - Key Points</vt:lpstr>
      <vt:lpstr>Software and Licensing</vt:lpstr>
      <vt:lpstr>FOSS Licenses</vt:lpstr>
      <vt:lpstr>PowerPoint Presentation</vt:lpstr>
      <vt:lpstr>PowerPoint Presentation</vt:lpstr>
      <vt:lpstr>This Can Get Complicated…</vt:lpstr>
      <vt:lpstr>This Can Get Complicated…</vt:lpstr>
      <vt:lpstr>What’s Next?</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Braught, Grant</dc:creator>
  <cp:lastModifiedBy>Braught, Grant</cp:lastModifiedBy>
  <cp:revision>166</cp:revision>
  <dcterms:created xsi:type="dcterms:W3CDTF">2020-09-22T12:35:49Z</dcterms:created>
  <dcterms:modified xsi:type="dcterms:W3CDTF">2022-10-10T12:41:06Z</dcterms:modified>
</cp:coreProperties>
</file>

<file path=docProps/thumbnail.jpeg>
</file>